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6"/>
  </p:notesMasterIdLst>
  <p:sldIdLst>
    <p:sldId id="256" r:id="rId2"/>
    <p:sldId id="257" r:id="rId3"/>
    <p:sldId id="258" r:id="rId4"/>
    <p:sldId id="259" r:id="rId5"/>
    <p:sldId id="308" r:id="rId6"/>
    <p:sldId id="268" r:id="rId7"/>
    <p:sldId id="264" r:id="rId8"/>
    <p:sldId id="265" r:id="rId9"/>
    <p:sldId id="266" r:id="rId10"/>
    <p:sldId id="307" r:id="rId11"/>
    <p:sldId id="267" r:id="rId12"/>
    <p:sldId id="319" r:id="rId13"/>
    <p:sldId id="316" r:id="rId14"/>
    <p:sldId id="317" r:id="rId15"/>
    <p:sldId id="318" r:id="rId16"/>
    <p:sldId id="271" r:id="rId17"/>
    <p:sldId id="272" r:id="rId18"/>
    <p:sldId id="273" r:id="rId19"/>
    <p:sldId id="296" r:id="rId20"/>
    <p:sldId id="274" r:id="rId21"/>
    <p:sldId id="275" r:id="rId22"/>
    <p:sldId id="276" r:id="rId23"/>
    <p:sldId id="277" r:id="rId24"/>
    <p:sldId id="278" r:id="rId25"/>
    <p:sldId id="310" r:id="rId26"/>
    <p:sldId id="279" r:id="rId27"/>
    <p:sldId id="280" r:id="rId28"/>
    <p:sldId id="297" r:id="rId29"/>
    <p:sldId id="281" r:id="rId30"/>
    <p:sldId id="298" r:id="rId31"/>
    <p:sldId id="282" r:id="rId32"/>
    <p:sldId id="299" r:id="rId33"/>
    <p:sldId id="300" r:id="rId34"/>
    <p:sldId id="301" r:id="rId35"/>
    <p:sldId id="293" r:id="rId36"/>
    <p:sldId id="294" r:id="rId37"/>
    <p:sldId id="295" r:id="rId38"/>
    <p:sldId id="288" r:id="rId39"/>
    <p:sldId id="289" r:id="rId40"/>
    <p:sldId id="290" r:id="rId41"/>
    <p:sldId id="291" r:id="rId42"/>
    <p:sldId id="292" r:id="rId43"/>
    <p:sldId id="302" r:id="rId44"/>
    <p:sldId id="303" r:id="rId45"/>
    <p:sldId id="304" r:id="rId46"/>
    <p:sldId id="305" r:id="rId47"/>
    <p:sldId id="314" r:id="rId48"/>
    <p:sldId id="312" r:id="rId49"/>
    <p:sldId id="315" r:id="rId50"/>
    <p:sldId id="269" r:id="rId51"/>
    <p:sldId id="270" r:id="rId52"/>
    <p:sldId id="306" r:id="rId53"/>
    <p:sldId id="260" r:id="rId54"/>
    <p:sldId id="262" r:id="rId55"/>
  </p:sldIdLst>
  <p:sldSz cx="12192000" cy="6858000"/>
  <p:notesSz cx="6858000" cy="9144000"/>
  <p:embeddedFontLst>
    <p:embeddedFont>
      <p:font typeface="Cambria Math" panose="02040503050406030204" pitchFamily="18" charset="0"/>
      <p:regular r:id="rId57"/>
    </p:embeddedFont>
    <p:embeddedFont>
      <p:font typeface="Wingdings 2" panose="05020102010507070707" pitchFamily="18" charset="2"/>
      <p:regular r:id="rId58"/>
    </p:embeddedFont>
    <p:embeddedFont>
      <p:font typeface="等线" panose="02010600030101010101" pitchFamily="2" charset="-122"/>
      <p:regular r:id="rId59"/>
      <p:bold r:id="rId6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a:srgbClr val="FFFFFF"/>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95" autoAdjust="0"/>
    <p:restoredTop sz="91084" autoAdjust="0"/>
  </p:normalViewPr>
  <p:slideViewPr>
    <p:cSldViewPr snapToGrid="0">
      <p:cViewPr>
        <p:scale>
          <a:sx n="50" d="100"/>
          <a:sy n="50" d="100"/>
        </p:scale>
        <p:origin x="350" y="571"/>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2022/4/16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ppt</a:t>
            </a:r>
            <a:r>
              <a:rPr lang="zh-CN" altLang="en-US" dirty="0"/>
              <a:t>所言</a:t>
            </a:r>
          </a:p>
        </p:txBody>
      </p:sp>
      <p:sp>
        <p:nvSpPr>
          <p:cNvPr id="4" name="灯片编号占位符 3"/>
          <p:cNvSpPr>
            <a:spLocks noGrp="1"/>
          </p:cNvSpPr>
          <p:nvPr>
            <p:ph type="sldNum" sz="quarter" idx="5"/>
          </p:nvPr>
        </p:nvSpPr>
        <p:spPr/>
        <p:txBody>
          <a:bodyPr/>
          <a:lstStyle/>
          <a:p>
            <a:fld id="{62307351-DFF5-46A5-8276-46FD1071D81A}" type="slidenum">
              <a:rPr lang="zh-CN" altLang="en-US" smtClean="0"/>
              <a:t>12</a:t>
            </a:fld>
            <a:endParaRPr lang="zh-CN" altLang="en-US"/>
          </a:p>
        </p:txBody>
      </p:sp>
    </p:spTree>
    <p:extLst>
      <p:ext uri="{BB962C8B-B14F-4D97-AF65-F5344CB8AC3E}">
        <p14:creationId xmlns:p14="http://schemas.microsoft.com/office/powerpoint/2010/main" val="395880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211936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437290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25</a:t>
            </a:fld>
            <a:endParaRPr lang="zh-CN" altLang="en-US"/>
          </a:p>
        </p:txBody>
      </p:sp>
    </p:spTree>
    <p:extLst>
      <p:ext uri="{BB962C8B-B14F-4D97-AF65-F5344CB8AC3E}">
        <p14:creationId xmlns:p14="http://schemas.microsoft.com/office/powerpoint/2010/main" val="3037331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26</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28</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29</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30</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31</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32</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33</a:t>
            </a:fld>
            <a:endParaRPr lang="zh-CN" altLang="en-US"/>
          </a:p>
        </p:txBody>
      </p:sp>
    </p:spTree>
    <p:extLst>
      <p:ext uri="{BB962C8B-B14F-4D97-AF65-F5344CB8AC3E}">
        <p14:creationId xmlns:p14="http://schemas.microsoft.com/office/powerpoint/2010/main" val="3122965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34</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35</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36</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37</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38</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39</a:t>
            </a:fld>
            <a:endParaRPr lang="x-none"/>
          </a:p>
        </p:txBody>
      </p:sp>
    </p:spTree>
    <p:extLst>
      <p:ext uri="{BB962C8B-B14F-4D97-AF65-F5344CB8AC3E}">
        <p14:creationId xmlns:p14="http://schemas.microsoft.com/office/powerpoint/2010/main" val="25355679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40</a:t>
            </a:fld>
            <a:endParaRPr lang="x-none"/>
          </a:p>
        </p:txBody>
      </p:sp>
    </p:spTree>
    <p:extLst>
      <p:ext uri="{BB962C8B-B14F-4D97-AF65-F5344CB8AC3E}">
        <p14:creationId xmlns:p14="http://schemas.microsoft.com/office/powerpoint/2010/main" val="31472591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41</a:t>
            </a:fld>
            <a:endParaRPr lang="x-none"/>
          </a:p>
        </p:txBody>
      </p:sp>
    </p:spTree>
    <p:extLst>
      <p:ext uri="{BB962C8B-B14F-4D97-AF65-F5344CB8AC3E}">
        <p14:creationId xmlns:p14="http://schemas.microsoft.com/office/powerpoint/2010/main" val="1241894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42</a:t>
            </a:fld>
            <a:endParaRPr lang="x-none"/>
          </a:p>
        </p:txBody>
      </p:sp>
    </p:spTree>
    <p:extLst>
      <p:ext uri="{BB962C8B-B14F-4D97-AF65-F5344CB8AC3E}">
        <p14:creationId xmlns:p14="http://schemas.microsoft.com/office/powerpoint/2010/main" val="178723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43</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44</a:t>
            </a:fld>
            <a:endParaRPr lang="x-none"/>
          </a:p>
        </p:txBody>
      </p:sp>
    </p:spTree>
    <p:extLst>
      <p:ext uri="{BB962C8B-B14F-4D97-AF65-F5344CB8AC3E}">
        <p14:creationId xmlns:p14="http://schemas.microsoft.com/office/powerpoint/2010/main" val="12166620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45</a:t>
            </a:fld>
            <a:endParaRPr lang="x-none"/>
          </a:p>
        </p:txBody>
      </p:sp>
    </p:spTree>
    <p:extLst>
      <p:ext uri="{BB962C8B-B14F-4D97-AF65-F5344CB8AC3E}">
        <p14:creationId xmlns:p14="http://schemas.microsoft.com/office/powerpoint/2010/main" val="544110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46</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47</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48</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49</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50</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51</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52</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53</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54</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76313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2806200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pPr/>
              <a:t>2022/4/16</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notesSlide" Target="../notesSlides/notesSlide16.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w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notesSlide" Target="../notesSlides/notesSlide18.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4.bin"/><Relationship Id="rId10" Type="http://schemas.openxmlformats.org/officeDocument/2006/relationships/image" Target="../media/image11.wmf"/><Relationship Id="rId4" Type="http://schemas.openxmlformats.org/officeDocument/2006/relationships/image" Target="../media/image12.jpeg"/><Relationship Id="rId9"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7.bin"/><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5.wmf"/><Relationship Id="rId4" Type="http://schemas.openxmlformats.org/officeDocument/2006/relationships/oleObject" Target="../embeddings/oleObject8.bin"/></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7.wmf"/><Relationship Id="rId5" Type="http://schemas.openxmlformats.org/officeDocument/2006/relationships/oleObject" Target="../embeddings/oleObject9.bin"/><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9.wmf"/><Relationship Id="rId5" Type="http://schemas.openxmlformats.org/officeDocument/2006/relationships/oleObject" Target="../embeddings/oleObject11.bin"/><Relationship Id="rId4" Type="http://schemas.openxmlformats.org/officeDocument/2006/relationships/image" Target="../media/image18.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26.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0.wmf"/><Relationship Id="rId5" Type="http://schemas.openxmlformats.org/officeDocument/2006/relationships/oleObject" Target="../embeddings/oleObject12.bin"/><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27.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2.wmf"/><Relationship Id="rId5" Type="http://schemas.openxmlformats.org/officeDocument/2006/relationships/oleObject" Target="../embeddings/oleObject14.bin"/><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4.wmf"/><Relationship Id="rId5" Type="http://schemas.openxmlformats.org/officeDocument/2006/relationships/oleObject" Target="../embeddings/oleObject16.bin"/><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jpe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4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jpg"/></Relationships>
</file>

<file path=ppt/slides/_rels/slide4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4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Tree>
    <p:extLst>
      <p:ext uri="{BB962C8B-B14F-4D97-AF65-F5344CB8AC3E}">
        <p14:creationId xmlns:p14="http://schemas.microsoft.com/office/powerpoint/2010/main" val="1766177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standardised</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EDAC5A9D-5873-4B9B-A6E8-A50001EFE6E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sz="half" idx="1"/>
          </p:nvPr>
        </p:nvSpPr>
        <p:spPr/>
        <p:txBody>
          <a:bodyPr anchor="t">
            <a:noAutofit/>
          </a:bodyPr>
          <a:lstStyle/>
          <a:p>
            <a:pPr algn="l">
              <a:buFont typeface="Wingdings" panose="05000000000000000000" pitchFamily="2" charset="2"/>
              <a:buChar char="p"/>
            </a:pPr>
            <a:r>
              <a:rPr lang="en-US" altLang="zh-CN" sz="1600" dirty="0">
                <a:solidFill>
                  <a:srgbClr val="0070C0"/>
                </a:solidFill>
                <a:latin typeface="Times New Roman" panose="02020603050405020304" pitchFamily="18" charset="0"/>
                <a:cs typeface="Times New Roman" panose="02020603050405020304" pitchFamily="18" charset="0"/>
              </a:rPr>
              <a:t>Constant A</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won’t change in the whole scope.</a:t>
            </a:r>
          </a:p>
          <a:p>
            <a:pPr algn="l">
              <a:buFont typeface="Wingdings" panose="05000000000000000000" pitchFamily="2" charset="2"/>
              <a:buChar char="p"/>
            </a:pPr>
            <a:r>
              <a:rPr lang="en-US" altLang="zh-CN" sz="1600" dirty="0">
                <a:solidFill>
                  <a:srgbClr val="002060"/>
                </a:solidFill>
                <a:latin typeface="Times New Roman" panose="02020603050405020304" pitchFamily="18" charset="0"/>
                <a:cs typeface="Times New Roman" panose="02020603050405020304" pitchFamily="18" charset="0"/>
              </a:rPr>
              <a:t>Constant B</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may change in the whole scope, but won’t change for a fixed set of passengers and a set plane.</a:t>
            </a:r>
          </a:p>
          <a:p>
            <a:pPr algn="l">
              <a:buFont typeface="Wingdings" panose="05000000000000000000" pitchFamily="2" charset="2"/>
              <a:buChar char="p"/>
            </a:pPr>
            <a:r>
              <a:rPr lang="en-US" altLang="zh-CN" sz="1600" b="0" i="0" u="none" strike="noStrike" baseline="0" dirty="0">
                <a:solidFill>
                  <a:srgbClr val="9C30FF"/>
                </a:solidFill>
                <a:latin typeface="Times New Roman" panose="02020603050405020304" pitchFamily="18" charset="0"/>
                <a:cs typeface="Times New Roman" panose="02020603050405020304" pitchFamily="18" charset="0"/>
              </a:rPr>
              <a:t>Variable</a:t>
            </a:r>
            <a:r>
              <a:rPr lang="en-US" altLang="zh-CN" sz="1600" b="0" i="0" u="none" strike="noStrike" baseline="0" dirty="0">
                <a:solidFill>
                  <a:srgbClr val="000000"/>
                </a:solidFill>
                <a:latin typeface="Times New Roman" panose="02020603050405020304" pitchFamily="18" charset="0"/>
                <a:cs typeface="Times New Roman" panose="02020603050405020304" pitchFamily="18" charset="0"/>
              </a:rPr>
              <a:t>: varies for different initial sequences of passengers.</a:t>
            </a:r>
            <a:endParaRPr lang="en-US" altLang="zh-CN" sz="1600" dirty="0">
              <a:latin typeface="Times New Roman" panose="02020603050405020304" pitchFamily="18" charset="0"/>
              <a:cs typeface="Times New Roman" panose="02020603050405020304" pitchFamily="18" charset="0"/>
            </a:endParaRPr>
          </a:p>
        </p:txBody>
      </p:sp>
      <p:sp>
        <p:nvSpPr>
          <p:cNvPr id="9" name="内容占位符 8">
            <a:extLst>
              <a:ext uri="{FF2B5EF4-FFF2-40B4-BE49-F238E27FC236}">
                <a16:creationId xmlns:a16="http://schemas.microsoft.com/office/drawing/2014/main" id="{85CD29DC-B702-4E2B-8352-9647BD0E2835}"/>
              </a:ext>
            </a:extLst>
          </p:cNvPr>
          <p:cNvSpPr>
            <a:spLocks noGrp="1"/>
          </p:cNvSpPr>
          <p:nvPr>
            <p:ph sz="half" idx="2"/>
          </p:nvPr>
        </p:nvSpPr>
        <p:spPr/>
        <p:txBody>
          <a:bodyPr anchor="t"/>
          <a:lstStyle/>
          <a:p>
            <a:pPr>
              <a:buFont typeface="Wingdings" panose="05000000000000000000" pitchFamily="2" charset="2"/>
              <a:buChar char="p"/>
            </a:pPr>
            <a:r>
              <a:rPr lang="zh-CN" altLang="en-US" sz="1800" dirty="0">
                <a:solidFill>
                  <a:srgbClr val="0070C0"/>
                </a:solidFill>
                <a:latin typeface="Times New Roman" panose="02020603050405020304" pitchFamily="18" charset="0"/>
                <a:cs typeface="Times New Roman" panose="02020603050405020304" pitchFamily="18" charset="0"/>
              </a:rPr>
              <a:t>常量</a:t>
            </a:r>
            <a:r>
              <a:rPr lang="en-US" altLang="zh-CN" sz="1800" dirty="0">
                <a:solidFill>
                  <a:srgbClr val="0070C0"/>
                </a:solidFill>
                <a:latin typeface="Times New Roman" panose="02020603050405020304" pitchFamily="18" charset="0"/>
                <a:cs typeface="Times New Roman" panose="02020603050405020304" pitchFamily="18" charset="0"/>
              </a:rPr>
              <a:t>A</a:t>
            </a:r>
            <a:r>
              <a:rPr lang="zh-CN" altLang="en-US" sz="1800" dirty="0">
                <a:latin typeface="Times New Roman" panose="02020603050405020304" pitchFamily="18" charset="0"/>
                <a:cs typeface="Times New Roman" panose="02020603050405020304" pitchFamily="18" charset="0"/>
              </a:rPr>
              <a:t>：在整个过程中不会变化。</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002060"/>
                </a:solidFill>
                <a:latin typeface="Times New Roman" panose="02020603050405020304" pitchFamily="18" charset="0"/>
                <a:cs typeface="Times New Roman" panose="02020603050405020304" pitchFamily="18" charset="0"/>
              </a:rPr>
              <a:t>常量</a:t>
            </a:r>
            <a:r>
              <a:rPr lang="en-US" altLang="zh-CN" sz="1800" dirty="0">
                <a:solidFill>
                  <a:srgbClr val="002060"/>
                </a:solidFill>
                <a:latin typeface="Times New Roman" panose="02020603050405020304" pitchFamily="18" charset="0"/>
                <a:cs typeface="Times New Roman" panose="02020603050405020304" pitchFamily="18" charset="0"/>
              </a:rPr>
              <a:t>B</a:t>
            </a:r>
            <a:r>
              <a:rPr lang="zh-CN" altLang="en-US" sz="1800" dirty="0">
                <a:latin typeface="Times New Roman" panose="02020603050405020304" pitchFamily="18" charset="0"/>
                <a:cs typeface="Times New Roman" panose="02020603050405020304" pitchFamily="18" charset="0"/>
              </a:rPr>
              <a:t>：在整个过程中会变化，但对于一个乘客群体不会变化。</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7030A0"/>
                </a:solidFill>
                <a:latin typeface="Times New Roman" panose="02020603050405020304" pitchFamily="18" charset="0"/>
                <a:cs typeface="Times New Roman" panose="02020603050405020304" pitchFamily="18" charset="0"/>
              </a:rPr>
              <a:t>变量</a:t>
            </a:r>
            <a:r>
              <a:rPr lang="zh-CN" altLang="en-US" sz="1800" dirty="0">
                <a:latin typeface="Times New Roman" panose="02020603050405020304" pitchFamily="18" charset="0"/>
                <a:cs typeface="Times New Roman" panose="02020603050405020304" pitchFamily="18" charset="0"/>
              </a:rPr>
              <a:t>：随着时间变化而改变。</a:t>
            </a:r>
          </a:p>
          <a:p>
            <a:pPr>
              <a:buFont typeface="Wingdings" panose="05000000000000000000" pitchFamily="2" charset="2"/>
              <a:buChar char="p"/>
            </a:pPr>
            <a:endParaRPr lang="zh-CN" altLang="en-US" dirty="0"/>
          </a:p>
        </p:txBody>
      </p:sp>
    </p:spTree>
    <p:extLst>
      <p:ext uri="{BB962C8B-B14F-4D97-AF65-F5344CB8AC3E}">
        <p14:creationId xmlns:p14="http://schemas.microsoft.com/office/powerpoint/2010/main" val="1556214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454152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l-GR" altLang="zh-CN" sz="1600" i="1" smtClean="0">
                                        <a:solidFill>
                                          <a:schemeClr val="tx1"/>
                                        </a:solidFill>
                                        <a:latin typeface="Cambria Math" panose="02040503050406030204" pitchFamily="18" charset="0"/>
                                      </a:rPr>
                                    </m:ctrlPr>
                                  </m:sSubPr>
                                  <m:e>
                                    <m:r>
                                      <m:rPr>
                                        <m:sty m:val="p"/>
                                      </m:rPr>
                                      <a:rPr lang="el-GR" altLang="zh-CN" sz="1600" i="1" smtClean="0">
                                        <a:solidFill>
                                          <a:schemeClr val="tx1"/>
                                        </a:solidFill>
                                        <a:latin typeface="Cambria Math" panose="02040503050406030204" pitchFamily="18" charset="0"/>
                                      </a:rPr>
                                      <m:t>τ</m:t>
                                    </m:r>
                                  </m:e>
                                  <m:sub>
                                    <m:r>
                                      <a:rPr lang="en-US" altLang="zh-CN" sz="1600" b="0" i="1" smtClean="0">
                                        <a:solidFill>
                                          <a:schemeClr val="tx1"/>
                                        </a:solidFill>
                                        <a:latin typeface="Cambria Math" panose="02040503050406030204" pitchFamily="18" charset="0"/>
                                      </a:rPr>
                                      <m:t>0</m:t>
                                    </m:r>
                                  </m:sub>
                                </m:sSub>
                              </m:oMath>
                            </m:oMathPara>
                          </a14:m>
                          <a:endParaRPr lang="zh-CN" altLang="en-US" sz="1600" dirty="0">
                            <a:solidFill>
                              <a:schemeClr val="tx1"/>
                            </a:solidFill>
                            <a:latin typeface="宋体" panose="02010600030101010101" pitchFamily="2" charset="-122"/>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simulation interval taken in our model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dirty="0">
                              <a:solidFill>
                                <a:schemeClr val="tx1"/>
                              </a:solidFill>
                              <a:latin typeface="Times New Roman" panose="02020603050405020304" pitchFamily="18" charset="0"/>
                              <a:cs typeface="Times New Roman" panose="02020603050405020304" pitchFamily="18" charset="0"/>
                            </a:rPr>
                            <a:t>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simulation time step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cells in the observable area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current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width of each 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N</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number of passengers on the plane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𝑜</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maximum walking speed of a passenger aboard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standard time for a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 place his luggage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𝑠</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for a passenger to horizontally move a seat’s length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454152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3279" r="-523684" b="-104426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simulation interval taken in our model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dirty="0">
                              <a:solidFill>
                                <a:schemeClr val="tx1"/>
                              </a:solidFill>
                              <a:latin typeface="Times New Roman" panose="02020603050405020304" pitchFamily="18" charset="0"/>
                              <a:cs typeface="Times New Roman" panose="02020603050405020304" pitchFamily="18" charset="0"/>
                            </a:rPr>
                            <a:t>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simulation time step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cells in the observable area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current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width of each 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57912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N</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number of passengers on the plane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579120">
                    <a:tc>
                      <a:txBody>
                        <a:bodyPr/>
                        <a:lstStyle/>
                        <a:p>
                          <a:endParaRPr lang="zh-CN"/>
                        </a:p>
                      </a:txBody>
                      <a:tcPr>
                        <a:blipFill>
                          <a:blip r:embed="rId3"/>
                          <a:stretch>
                            <a:fillRect l="-658" t="-487368" r="-523684" b="-2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maximum walking speed of a passenger aboard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579120">
                    <a:tc>
                      <a:txBody>
                        <a:bodyPr/>
                        <a:lstStyle/>
                        <a:p>
                          <a:endParaRPr lang="zh-CN"/>
                        </a:p>
                      </a:txBody>
                      <a:tcPr>
                        <a:blipFill>
                          <a:blip r:embed="rId3"/>
                          <a:stretch>
                            <a:fillRect l="-658" t="-587368" r="-523684" b="-1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standard time for a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 place his luggage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579120">
                    <a:tc>
                      <a:txBody>
                        <a:bodyPr/>
                        <a:lstStyle/>
                        <a:p>
                          <a:endParaRPr lang="zh-CN"/>
                        </a:p>
                      </a:txBody>
                      <a:tcPr>
                        <a:blipFill>
                          <a:blip r:embed="rId3"/>
                          <a:stretch>
                            <a:fillRect l="-658" t="-687368" r="-523684" b="-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for a passenger to horizontally move a seat’s length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nvGraphicFramePr>
            <p:xfrm>
              <a:off x="6095999" y="2375472"/>
              <a:ext cx="5745093" cy="39166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l-GR" altLang="zh-CN" sz="1600" b="0" i="1" smtClean="0">
                                        <a:solidFill>
                                          <a:schemeClr val="tx1"/>
                                        </a:solidFill>
                                        <a:latin typeface="Cambria Math" panose="02040503050406030204" pitchFamily="18" charset="0"/>
                                      </a:rPr>
                                    </m:ctrlPr>
                                  </m:sSubPr>
                                  <m:e>
                                    <m:r>
                                      <a:rPr lang="el-GR" altLang="zh-CN" sz="1600" b="0" i="1" smtClean="0">
                                        <a:solidFill>
                                          <a:schemeClr val="tx1"/>
                                        </a:solidFill>
                                        <a:latin typeface="Cambria Math" panose="02040503050406030204" pitchFamily="18" charset="0"/>
                                      </a:rPr>
                                      <m:t>𝜏</m:t>
                                    </m:r>
                                  </m:e>
                                  <m:sub>
                                    <m:r>
                                      <a:rPr lang="en-US" altLang="zh-CN" sz="1600" b="0" i="1" smtClean="0">
                                        <a:solidFill>
                                          <a:schemeClr val="tx1"/>
                                        </a:solidFill>
                                        <a:latin typeface="Cambria Math" panose="02040503050406030204" pitchFamily="18" charset="0"/>
                                      </a:rPr>
                                      <m:t>0</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a:solidFill>
                                <a:schemeClr val="tx1"/>
                              </a:solidFill>
                              <a:latin typeface="Times New Roman" panose="02020603050405020304" pitchFamily="18" charset="0"/>
                              <a:ea typeface="+mn-ea"/>
                              <a:cs typeface="Times New Roman" panose="02020603050405020304" pitchFamily="18" charset="0"/>
                            </a:rPr>
                            <a:t>模型中模拟间隔</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dirty="0">
                              <a:solidFill>
                                <a:schemeClr val="tx1"/>
                              </a:solidFill>
                              <a:latin typeface="Times New Roman" panose="02020603050405020304" pitchFamily="18" charset="0"/>
                              <a:cs typeface="Times New Roman" panose="02020603050405020304" pitchFamily="18" charset="0"/>
                            </a:rPr>
                            <a:t>τ</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模拟实际步长</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可见范围里格子数量</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Times New Roman" panose="02020603050405020304" pitchFamily="18" charset="0"/>
                              <a:cs typeface="Times New Roman" panose="02020603050405020304" pitchFamily="18" charset="0"/>
                            </a:rPr>
                            <a:t>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a:solidFill>
                                <a:schemeClr val="tx1"/>
                              </a:solidFill>
                              <a:latin typeface="Times New Roman" panose="02020603050405020304" pitchFamily="18" charset="0"/>
                              <a:cs typeface="Times New Roman" panose="02020603050405020304" pitchFamily="18" charset="0"/>
                            </a:rPr>
                            <a:t>当前时间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格子宽度</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i="1" dirty="0" smtClean="0">
                                    <a:solidFill>
                                      <a:schemeClr val="tx1"/>
                                    </a:solidFill>
                                    <a:latin typeface="Times New Roman" panose="02020603050405020304" pitchFamily="18" charset="0"/>
                                    <a:cs typeface="Times New Roman" panose="02020603050405020304" pitchFamily="18" charset="0"/>
                                  </a:rPr>
                                  <m:t>N</m:t>
                                </m:r>
                              </m:oMath>
                            </m:oMathPara>
                          </a14:m>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飞机乘客总数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𝑜</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机上乘客最大速度</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i="0" dirty="0">
                              <a:solidFill>
                                <a:schemeClr val="tx1"/>
                              </a:solidFill>
                              <a:latin typeface="Times New Roman" panose="02020603050405020304" pitchFamily="18" charset="0"/>
                              <a:cs typeface="Times New Roman" panose="02020603050405020304" pitchFamily="18" charset="0"/>
                            </a:rPr>
                            <a:t>放行李的时间</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𝑠</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一个乘客水平移动一个座位距离所需时间</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3607293861"/>
                  </p:ext>
                </p:extLst>
              </p:nvPr>
            </p:nvGraphicFramePr>
            <p:xfrm>
              <a:off x="6095999" y="2375472"/>
              <a:ext cx="5745093" cy="39166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4"/>
                          <a:stretch>
                            <a:fillRect l="-658" t="-104918" r="-523684" b="-873770"/>
                          </a:stretch>
                        </a:blipFill>
                      </a:tcPr>
                    </a:tc>
                    <a:tc>
                      <a:txBody>
                        <a:bodyPr/>
                        <a:lstStyle/>
                        <a:p>
                          <a:r>
                            <a:rPr lang="zh-CN" altLang="en-US" sz="1600" b="0" i="0" u="none" strike="noStrike" kern="1200" baseline="0">
                              <a:solidFill>
                                <a:schemeClr val="tx1"/>
                              </a:solidFill>
                              <a:latin typeface="Times New Roman" panose="02020603050405020304" pitchFamily="18" charset="0"/>
                              <a:ea typeface="+mn-ea"/>
                              <a:cs typeface="Times New Roman" panose="02020603050405020304" pitchFamily="18" charset="0"/>
                            </a:rPr>
                            <a:t>模型中模拟间隔</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dirty="0">
                              <a:solidFill>
                                <a:schemeClr val="tx1"/>
                              </a:solidFill>
                              <a:latin typeface="Times New Roman" panose="02020603050405020304" pitchFamily="18" charset="0"/>
                              <a:cs typeface="Times New Roman" panose="02020603050405020304" pitchFamily="18" charset="0"/>
                            </a:rPr>
                            <a:t>τ</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模拟实际步长</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可见范围里格子数量</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Times New Roman" panose="02020603050405020304" pitchFamily="18" charset="0"/>
                              <a:cs typeface="Times New Roman" panose="02020603050405020304" pitchFamily="18" charset="0"/>
                            </a:rPr>
                            <a:t>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a:solidFill>
                                <a:schemeClr val="tx1"/>
                              </a:solidFill>
                              <a:latin typeface="Times New Roman" panose="02020603050405020304" pitchFamily="18" charset="0"/>
                              <a:cs typeface="Times New Roman" panose="02020603050405020304" pitchFamily="18" charset="0"/>
                            </a:rPr>
                            <a:t>当前时间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格子宽度</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endParaRPr lang="zh-CN"/>
                        </a:p>
                      </a:txBody>
                      <a:tcPr>
                        <a:blipFill>
                          <a:blip r:embed="rId4"/>
                          <a:stretch>
                            <a:fillRect l="-658" t="-604918" r="-523684" b="-3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飞机乘客总数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endParaRPr lang="zh-CN"/>
                        </a:p>
                      </a:txBody>
                      <a:tcPr>
                        <a:blipFill>
                          <a:blip r:embed="rId4"/>
                          <a:stretch>
                            <a:fillRect l="-658" t="-704918" r="-523684" b="-2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机上乘客最大速度</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endParaRPr lang="zh-CN"/>
                        </a:p>
                      </a:txBody>
                      <a:tcPr>
                        <a:blipFill>
                          <a:blip r:embed="rId4"/>
                          <a:stretch>
                            <a:fillRect l="-658" t="-804918" r="-523684" b="-1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i="0" dirty="0">
                              <a:solidFill>
                                <a:schemeClr val="tx1"/>
                              </a:solidFill>
                              <a:latin typeface="Times New Roman" panose="02020603050405020304" pitchFamily="18" charset="0"/>
                              <a:cs typeface="Times New Roman" panose="02020603050405020304" pitchFamily="18" charset="0"/>
                            </a:rPr>
                            <a:t>放行李的时间</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579120">
                    <a:tc>
                      <a:txBody>
                        <a:bodyPr/>
                        <a:lstStyle/>
                        <a:p>
                          <a:endParaRPr lang="zh-CN"/>
                        </a:p>
                      </a:txBody>
                      <a:tcPr>
                        <a:blipFill>
                          <a:blip r:embed="rId4"/>
                          <a:stretch>
                            <a:fillRect l="-658" t="-581053" r="-523684" b="-11579"/>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一个乘客水平移动一个座位距离所需时间</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6943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4550284"/>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𝑃</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set of all passengers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baseline="0" dirty="0">
                              <a:solidFill>
                                <a:schemeClr val="tx1"/>
                              </a:solidFill>
                              <a:latin typeface="Times New Roman" panose="02020603050405020304" pitchFamily="18" charset="0"/>
                              <a:cs typeface="Times New Roman" panose="02020603050405020304" pitchFamily="18" charset="0"/>
                            </a:rPr>
                            <a:t>number of cells on aisles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cell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located at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𝑃</m:t>
                                  </m:r>
                                </m:e>
                                <m:sub>
                                  <m:r>
                                    <a:rPr lang="en-US" altLang="zh-CN" sz="1600" b="0" i="1" u="none" strike="noStrike" kern="1200" baseline="0" smtClean="0">
                                      <a:solidFill>
                                        <a:schemeClr val="tx1"/>
                                      </a:solidFill>
                                      <a:latin typeface="Cambria Math" panose="02040503050406030204" pitchFamily="18" charset="0"/>
                                      <a:ea typeface="+mn-ea"/>
                                      <a:cs typeface="+mn-cs"/>
                                    </a:rPr>
                                    <m:t>𝑣</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passengers visible within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blocks before him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𝑆</m:t>
                                  </m:r>
                                </m:e>
                                <m:sub>
                                  <m:r>
                                    <a:rPr lang="en-US" altLang="zh-CN" sz="1600" b="0" i="1" u="none" strike="noStrike" kern="1200" baseline="0" smtClean="0">
                                      <a:solidFill>
                                        <a:schemeClr val="tx1"/>
                                      </a:solidFill>
                                      <a:latin typeface="Cambria Math" panose="02040503050406030204" pitchFamily="18" charset="0"/>
                                      <a:ea typeface="+mn-ea"/>
                                      <a:cs typeface="+mn-cs"/>
                                    </a:rPr>
                                    <m:t>𝑖</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time needed to pass the first </a:t>
                          </a:r>
                          <a:r>
                            <a:rPr lang="en-US" altLang="zh-CN" sz="16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i</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cells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𝑣</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 in the </a:t>
                          </a:r>
                          <a14:m>
                            <m:oMath xmlns:m="http://schemas.openxmlformats.org/officeDocument/2006/math">
                              <m:sSup>
                                <m:sSupPr>
                                  <m:ctrlPr>
                                    <a:rPr lang="en-US" altLang="zh-CN" sz="1600" b="0" i="1" u="none" strike="noStrike" kern="1200" baseline="0" smtClean="0">
                                      <a:solidFill>
                                        <a:schemeClr val="tx1"/>
                                      </a:solidFill>
                                      <a:latin typeface="Cambria Math" panose="02040503050406030204" pitchFamily="18" charset="0"/>
                                      <a:ea typeface="+mn-ea"/>
                                      <a:cs typeface="+mn-cs"/>
                                    </a:rPr>
                                  </m:ctrlPr>
                                </m:sSupPr>
                                <m:e>
                                  <m:r>
                                    <a:rPr lang="en-US" altLang="zh-CN" sz="1600" b="0" i="1" u="none" strike="noStrike" kern="1200" baseline="0" smtClean="0">
                                      <a:solidFill>
                                        <a:schemeClr val="tx1"/>
                                      </a:solidFill>
                                      <a:latin typeface="Cambria Math" panose="02040503050406030204" pitchFamily="18" charset="0"/>
                                      <a:ea typeface="+mn-ea"/>
                                      <a:cs typeface="+mn-cs"/>
                                    </a:rPr>
                                    <m:t>𝑖</m:t>
                                  </m:r>
                                </m:e>
                                <m:sup>
                                  <m:r>
                                    <a:rPr lang="en-US" altLang="zh-CN" sz="1600" b="0" i="1" u="none" strike="noStrike" kern="1200" baseline="0" smtClean="0">
                                      <a:solidFill>
                                        <a:schemeClr val="tx1"/>
                                      </a:solidFill>
                                      <a:latin typeface="Cambria Math" panose="02040503050406030204" pitchFamily="18" charset="0"/>
                                      <a:ea typeface="+mn-ea"/>
                                      <a:cs typeface="+mn-cs"/>
                                    </a:rPr>
                                    <m:t>𝑡h</m:t>
                                  </m:r>
                                </m:sup>
                              </m:sSup>
                              <m:r>
                                <a:rPr lang="en-US" altLang="zh-CN" sz="1600" b="0" i="1" u="none" strike="noStrike" kern="1200" baseline="0" smtClean="0">
                                  <a:solidFill>
                                    <a:schemeClr val="tx1"/>
                                  </a:solidFill>
                                  <a:latin typeface="Cambria Math" panose="02040503050406030204" pitchFamily="18" charset="0"/>
                                  <a:ea typeface="+mn-ea"/>
                                  <a:cs typeface="+mn-cs"/>
                                </a:rPr>
                                <m:t> </m:t>
                              </m:r>
                            </m:oMath>
                          </a14:m>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m:rPr>
                                        <m:sty m:val="p"/>
                                      </m:rPr>
                                      <a:rPr lang="el-GR" altLang="zh-CN" sz="1600" i="1" smtClean="0">
                                        <a:solidFill>
                                          <a:schemeClr val="tx1"/>
                                        </a:solidFill>
                                        <a:latin typeface="Cambria Math" panose="02040503050406030204" pitchFamily="18" charset="0"/>
                                        <a:cs typeface="Times New Roman" panose="02020603050405020304" pitchFamily="18" charset="0"/>
                                      </a:rPr>
                                      <m:t>τ</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 spent in the </a:t>
                          </a:r>
                          <a14:m>
                            <m:oMath xmlns:m="http://schemas.openxmlformats.org/officeDocument/2006/math">
                              <m:sSup>
                                <m:sSupPr>
                                  <m:ctrlPr>
                                    <a:rPr lang="en-US" altLang="zh-CN" sz="1600" b="0" i="1" u="none" strike="noStrike" kern="1200" baseline="0" smtClean="0">
                                      <a:solidFill>
                                        <a:schemeClr val="tx1"/>
                                      </a:solidFill>
                                      <a:latin typeface="Cambria Math" panose="02040503050406030204" pitchFamily="18" charset="0"/>
                                      <a:ea typeface="+mn-ea"/>
                                      <a:cs typeface="+mn-cs"/>
                                    </a:rPr>
                                  </m:ctrlPr>
                                </m:sSupPr>
                                <m:e>
                                  <m:r>
                                    <a:rPr lang="en-US" altLang="zh-CN" sz="1600" b="0" i="1" u="none" strike="noStrike" kern="1200" baseline="0" smtClean="0">
                                      <a:solidFill>
                                        <a:schemeClr val="tx1"/>
                                      </a:solidFill>
                                      <a:latin typeface="Cambria Math" panose="02040503050406030204" pitchFamily="18" charset="0"/>
                                      <a:ea typeface="+mn-ea"/>
                                      <a:cs typeface="+mn-cs"/>
                                    </a:rPr>
                                    <m:t>𝑖</m:t>
                                  </m:r>
                                </m:e>
                                <m:sup>
                                  <m:r>
                                    <a:rPr lang="en-US" altLang="zh-CN" sz="1600" b="0" i="1" u="none" strike="noStrike" kern="1200" baseline="0" smtClean="0">
                                      <a:solidFill>
                                        <a:schemeClr val="tx1"/>
                                      </a:solidFill>
                                      <a:latin typeface="Cambria Math" panose="02040503050406030204" pitchFamily="18" charset="0"/>
                                      <a:ea typeface="+mn-ea"/>
                                      <a:cs typeface="+mn-cs"/>
                                    </a:rPr>
                                    <m:t>𝑡h</m:t>
                                  </m:r>
                                </m:sup>
                              </m:sSup>
                              <m:r>
                                <a:rPr lang="en-US" altLang="zh-CN" sz="1600" b="0" i="1" u="none" strike="noStrike" kern="1200" baseline="0" smtClean="0">
                                  <a:solidFill>
                                    <a:schemeClr val="tx1"/>
                                  </a:solidFill>
                                  <a:latin typeface="Cambria Math" panose="02040503050406030204" pitchFamily="18" charset="0"/>
                                  <a:ea typeface="+mn-ea"/>
                                  <a:cs typeface="+mn-cs"/>
                                </a:rPr>
                                <m:t> </m:t>
                              </m:r>
                            </m:oMath>
                          </a14:m>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v</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t</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γ</m:t>
                                </m:r>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non-compliance index of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657063917"/>
                  </p:ext>
                </p:extLst>
              </p:nvPr>
            </p:nvGraphicFramePr>
            <p:xfrm>
              <a:off x="194963" y="2215983"/>
              <a:ext cx="5745093" cy="4550284"/>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endParaRPr lang="zh-CN"/>
                        </a:p>
                      </a:txBody>
                      <a:tcPr>
                        <a:blipFill>
                          <a:blip r:embed="rId2"/>
                          <a:stretch>
                            <a:fillRect l="-658" t="-103279" r="-523684" b="-1036066"/>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set of all passengers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baseline="0" dirty="0">
                              <a:solidFill>
                                <a:schemeClr val="tx1"/>
                              </a:solidFill>
                              <a:latin typeface="Times New Roman" panose="02020603050405020304" pitchFamily="18" charset="0"/>
                              <a:cs typeface="Times New Roman" panose="02020603050405020304" pitchFamily="18" charset="0"/>
                            </a:rPr>
                            <a:t>number of cells on aisles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cell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located at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579120">
                    <a:tc>
                      <a:txBody>
                        <a:bodyPr/>
                        <a:lstStyle/>
                        <a:p>
                          <a:endParaRPr lang="zh-CN"/>
                        </a:p>
                      </a:txBody>
                      <a:tcPr>
                        <a:blipFill>
                          <a:blip r:embed="rId2"/>
                          <a:stretch>
                            <a:fillRect l="-658" t="-258947" r="-523684" b="-43684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passengers visible within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blocks before him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579120">
                    <a:tc>
                      <a:txBody>
                        <a:bodyPr/>
                        <a:lstStyle/>
                        <a:p>
                          <a:endParaRPr lang="zh-CN"/>
                        </a:p>
                      </a:txBody>
                      <a:tcPr>
                        <a:blipFill>
                          <a:blip r:embed="rId2"/>
                          <a:stretch>
                            <a:fillRect l="-658" t="-358947" r="-523684" b="-33684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time needed to pass the first </a:t>
                          </a:r>
                          <a:r>
                            <a:rPr lang="en-US" altLang="zh-CN" sz="16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i</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cells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583502">
                    <a:tc>
                      <a:txBody>
                        <a:bodyPr/>
                        <a:lstStyle/>
                        <a:p>
                          <a:endParaRPr lang="zh-CN"/>
                        </a:p>
                      </a:txBody>
                      <a:tcPr>
                        <a:blipFill>
                          <a:blip r:embed="rId2"/>
                          <a:stretch>
                            <a:fillRect l="-658" t="-458947" r="-523684" b="-236842"/>
                          </a:stretch>
                        </a:blipFill>
                      </a:tcPr>
                    </a:tc>
                    <a:tc>
                      <a:txBody>
                        <a:bodyPr/>
                        <a:lstStyle/>
                        <a:p>
                          <a:endParaRPr lang="zh-CN"/>
                        </a:p>
                      </a:txBody>
                      <a:tcPr>
                        <a:blipFill>
                          <a:blip r:embed="rId2"/>
                          <a:stretch>
                            <a:fillRect l="-28022" t="-458947" r="-45788" b="-236842"/>
                          </a:stretch>
                        </a:blipFill>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583502">
                    <a:tc>
                      <a:txBody>
                        <a:bodyPr/>
                        <a:lstStyle/>
                        <a:p>
                          <a:endParaRPr lang="zh-CN"/>
                        </a:p>
                      </a:txBody>
                      <a:tcPr>
                        <a:blipFill>
                          <a:blip r:embed="rId2"/>
                          <a:stretch>
                            <a:fillRect l="-658" t="-553125" r="-523684" b="-134375"/>
                          </a:stretch>
                        </a:blipFill>
                      </a:tcPr>
                    </a:tc>
                    <a:tc>
                      <a:txBody>
                        <a:bodyPr/>
                        <a:lstStyle/>
                        <a:p>
                          <a:endParaRPr lang="zh-CN"/>
                        </a:p>
                      </a:txBody>
                      <a:tcPr>
                        <a:blipFill>
                          <a:blip r:embed="rId2"/>
                          <a:stretch>
                            <a:fillRect l="-28022" t="-553125" r="-45788" b="-134375"/>
                          </a:stretch>
                        </a:blipFill>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endParaRPr lang="zh-CN"/>
                        </a:p>
                      </a:txBody>
                      <a:tcPr>
                        <a:blipFill>
                          <a:blip r:embed="rId2"/>
                          <a:stretch>
                            <a:fillRect l="-658" t="-1027869" r="-523684" b="-111475"/>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endParaRPr lang="zh-CN"/>
                        </a:p>
                      </a:txBody>
                      <a:tcPr>
                        <a:blipFill>
                          <a:blip r:embed="rId2"/>
                          <a:stretch>
                            <a:fillRect l="-658" t="-1127869" r="-523684" b="-11475"/>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non-compliance index of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nvGraphicFramePr>
            <p:xfrm>
              <a:off x="6095999" y="2375472"/>
              <a:ext cx="5745093" cy="370840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𝑃</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所有乘客的集合</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过道上格子数目</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1" dirty="0">
                              <a:solidFill>
                                <a:schemeClr val="tx1"/>
                              </a:solidFill>
                              <a:latin typeface="Times New Roman" panose="02020603050405020304" pitchFamily="18" charset="0"/>
                              <a:cs typeface="Times New Roman" panose="02020603050405020304" pitchFamily="18" charset="0"/>
                            </a:rPr>
                            <a:t>t</a:t>
                          </a:r>
                          <a:r>
                            <a:rPr lang="zh-CN" altLang="en-US" sz="1600" b="0" dirty="0">
                              <a:solidFill>
                                <a:schemeClr val="tx1"/>
                              </a:solidFill>
                              <a:latin typeface="Times New Roman" panose="02020603050405020304" pitchFamily="18" charset="0"/>
                              <a:cs typeface="Times New Roman" panose="02020603050405020304" pitchFamily="18" charset="0"/>
                            </a:rPr>
                            <a:t>时刻</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乘客所处位置</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𝑃</m:t>
                                  </m:r>
                                </m:e>
                                <m:sub>
                                  <m:r>
                                    <a:rPr lang="en-US" altLang="zh-CN" sz="1600" b="0" i="1" u="none" strike="noStrike" kern="1200" baseline="0" smtClean="0">
                                      <a:solidFill>
                                        <a:schemeClr val="tx1"/>
                                      </a:solidFill>
                                      <a:latin typeface="Cambria Math" panose="02040503050406030204" pitchFamily="18" charset="0"/>
                                      <a:ea typeface="+mn-ea"/>
                                      <a:cs typeface="+mn-cs"/>
                                    </a:rPr>
                                    <m:t>𝑣</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前</a:t>
                          </a:r>
                          <a:r>
                            <a:rPr lang="en-US" altLang="zh-CN" sz="1600" b="0" i="1" dirty="0">
                              <a:solidFill>
                                <a:schemeClr val="tx1"/>
                              </a:solidFill>
                              <a:latin typeface="Times New Roman" panose="02020603050405020304" pitchFamily="18" charset="0"/>
                              <a:cs typeface="Times New Roman" panose="02020603050405020304" pitchFamily="18" charset="0"/>
                            </a:rPr>
                            <a:t>D</a:t>
                          </a:r>
                          <a:r>
                            <a:rPr lang="zh-CN" altLang="en-US" sz="1600" b="0" dirty="0">
                              <a:solidFill>
                                <a:schemeClr val="tx1"/>
                              </a:solidFill>
                              <a:latin typeface="Times New Roman" panose="02020603050405020304" pitchFamily="18" charset="0"/>
                              <a:cs typeface="Times New Roman" panose="02020603050405020304" pitchFamily="18" charset="0"/>
                            </a:rPr>
                            <a:t>个格子内可见乘客总数</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𝑆</m:t>
                                  </m:r>
                                </m:e>
                                <m:sub>
                                  <m:r>
                                    <a:rPr lang="en-US" altLang="zh-CN" sz="1600" b="0" i="1" u="none" strike="noStrike" kern="1200" baseline="0" smtClean="0">
                                      <a:solidFill>
                                        <a:schemeClr val="tx1"/>
                                      </a:solidFill>
                                      <a:latin typeface="Cambria Math" panose="02040503050406030204" pitchFamily="18" charset="0"/>
                                      <a:ea typeface="+mn-ea"/>
                                      <a:cs typeface="+mn-cs"/>
                                    </a:rPr>
                                    <m:t>𝑖</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通过前</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𝑣</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个格子上的速度</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m:rPr>
                                        <m:sty m:val="p"/>
                                      </m:rPr>
                                      <a:rPr lang="el-GR" altLang="zh-CN" sz="1600" i="1" smtClean="0">
                                        <a:solidFill>
                                          <a:schemeClr val="tx1"/>
                                        </a:solidFill>
                                        <a:latin typeface="Cambria Math" panose="02040503050406030204" pitchFamily="18" charset="0"/>
                                        <a:cs typeface="Times New Roman" panose="02020603050405020304" pitchFamily="18" charset="0"/>
                                      </a:rPr>
                                      <m:t>τ</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个格子上消耗的时间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357660300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v</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t</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在时刻的速度</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59732206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γ</m:t>
                                </m:r>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不守规则指数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2611998170"/>
                  </p:ext>
                </p:extLst>
              </p:nvPr>
            </p:nvGraphicFramePr>
            <p:xfrm>
              <a:off x="6095999" y="2375472"/>
              <a:ext cx="5745093" cy="370840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4918" r="-523684" b="-811475"/>
                          </a:stretch>
                        </a:blipFill>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所有乘客的集合</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过道上格子数目</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1" dirty="0">
                              <a:solidFill>
                                <a:schemeClr val="tx1"/>
                              </a:solidFill>
                              <a:latin typeface="Times New Roman" panose="02020603050405020304" pitchFamily="18" charset="0"/>
                              <a:cs typeface="Times New Roman" panose="02020603050405020304" pitchFamily="18" charset="0"/>
                            </a:rPr>
                            <a:t>t</a:t>
                          </a:r>
                          <a:r>
                            <a:rPr lang="zh-CN" altLang="en-US" sz="1600" b="0" dirty="0">
                              <a:solidFill>
                                <a:schemeClr val="tx1"/>
                              </a:solidFill>
                              <a:latin typeface="Times New Roman" panose="02020603050405020304" pitchFamily="18" charset="0"/>
                              <a:cs typeface="Times New Roman" panose="02020603050405020304" pitchFamily="18" charset="0"/>
                            </a:rPr>
                            <a:t>时刻</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乘客所处位置</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endParaRPr lang="zh-CN"/>
                        </a:p>
                      </a:txBody>
                      <a:tcPr>
                        <a:blipFill>
                          <a:blip r:embed="rId3"/>
                          <a:stretch>
                            <a:fillRect l="-658" t="-404918" r="-523684" b="-5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前</a:t>
                          </a:r>
                          <a:r>
                            <a:rPr lang="en-US" altLang="zh-CN" sz="1600" b="0" i="1" dirty="0">
                              <a:solidFill>
                                <a:schemeClr val="tx1"/>
                              </a:solidFill>
                              <a:latin typeface="Times New Roman" panose="02020603050405020304" pitchFamily="18" charset="0"/>
                              <a:cs typeface="Times New Roman" panose="02020603050405020304" pitchFamily="18" charset="0"/>
                            </a:rPr>
                            <a:t>D</a:t>
                          </a:r>
                          <a:r>
                            <a:rPr lang="zh-CN" altLang="en-US" sz="1600" b="0" dirty="0">
                              <a:solidFill>
                                <a:schemeClr val="tx1"/>
                              </a:solidFill>
                              <a:latin typeface="Times New Roman" panose="02020603050405020304" pitchFamily="18" charset="0"/>
                              <a:cs typeface="Times New Roman" panose="02020603050405020304" pitchFamily="18" charset="0"/>
                            </a:rPr>
                            <a:t>个格子内可见乘客总数</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endParaRPr lang="zh-CN"/>
                        </a:p>
                      </a:txBody>
                      <a:tcPr>
                        <a:blipFill>
                          <a:blip r:embed="rId3"/>
                          <a:stretch>
                            <a:fillRect l="-658" t="-504918" r="-523684" b="-4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通过前</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r h="370840">
                    <a:tc>
                      <a:txBody>
                        <a:bodyPr/>
                        <a:lstStyle/>
                        <a:p>
                          <a:endParaRPr lang="zh-CN"/>
                        </a:p>
                      </a:txBody>
                      <a:tcPr>
                        <a:blipFill>
                          <a:blip r:embed="rId3"/>
                          <a:stretch>
                            <a:fillRect l="-658" t="-604918" r="-523684" b="-3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个格子上的速度</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893796717"/>
                      </a:ext>
                    </a:extLst>
                  </a:tr>
                  <a:tr h="370840">
                    <a:tc>
                      <a:txBody>
                        <a:bodyPr/>
                        <a:lstStyle/>
                        <a:p>
                          <a:endParaRPr lang="zh-CN"/>
                        </a:p>
                      </a:txBody>
                      <a:tcPr>
                        <a:blipFill>
                          <a:blip r:embed="rId3"/>
                          <a:stretch>
                            <a:fillRect l="-658" t="-704918" r="-523684" b="-2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个格子上消耗的时间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3576603005"/>
                      </a:ext>
                    </a:extLst>
                  </a:tr>
                  <a:tr h="370840">
                    <a:tc>
                      <a:txBody>
                        <a:bodyPr/>
                        <a:lstStyle/>
                        <a:p>
                          <a:endParaRPr lang="zh-CN"/>
                        </a:p>
                      </a:txBody>
                      <a:tcPr>
                        <a:blipFill>
                          <a:blip r:embed="rId3"/>
                          <a:stretch>
                            <a:fillRect l="-658" t="-804918" r="-523684" b="-1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在时刻的速度</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597322062"/>
                      </a:ext>
                    </a:extLst>
                  </a:tr>
                  <a:tr h="370840">
                    <a:tc>
                      <a:txBody>
                        <a:bodyPr/>
                        <a:lstStyle/>
                        <a:p>
                          <a:endParaRPr lang="zh-CN"/>
                        </a:p>
                      </a:txBody>
                      <a:tcPr>
                        <a:blipFill>
                          <a:blip r:embed="rId3"/>
                          <a:stretch>
                            <a:fillRect l="-658" t="-904918" r="-523684" b="-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不守规则指数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8861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lang="zh-CN" altLang="en-US" noProof="0" dirty="0" smtClean="0">
                <a:solidFill>
                  <a:prstClr val="white"/>
                </a:solidFill>
                <a:latin typeface="Times New Roman" panose="02020603050405020304" pitchFamily="18" charset="0"/>
                <a:cs typeface="Times New Roman" panose="02020603050405020304" pitchFamily="18" charset="0"/>
              </a:rPr>
              <a:t>模型总</a:t>
            </a:r>
            <a:r>
              <a:rPr lang="zh-CN" altLang="en-US" noProof="0" dirty="0">
                <a:solidFill>
                  <a:prstClr val="white"/>
                </a:solidFill>
                <a:latin typeface="Times New Roman" panose="02020603050405020304" pitchFamily="18" charset="0"/>
                <a:cs typeface="Times New Roman" panose="02020603050405020304" pitchFamily="18" charset="0"/>
              </a:rPr>
              <a:t>览</a:t>
            </a:r>
            <a:r>
              <a:rPr kumimoji="0" lang="en-US" altLang="zh-CN"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br>
            <a:r>
              <a:rPr lang="en-US" altLang="zh-CN" sz="2000" noProof="0" dirty="0" smtClean="0">
                <a:solidFill>
                  <a:prstClr val="white"/>
                </a:solidFill>
                <a:latin typeface="Times New Roman" panose="02020603050405020304" pitchFamily="18" charset="0"/>
                <a:cs typeface="Times New Roman" panose="02020603050405020304" pitchFamily="18" charset="0"/>
              </a:rPr>
              <a:t>Overview of </a:t>
            </a:r>
            <a:r>
              <a:rPr lang="en-US" altLang="zh-CN" sz="2000" dirty="0" smtClean="0">
                <a:solidFill>
                  <a:prstClr val="white"/>
                </a:solidFill>
                <a:latin typeface="Times New Roman" panose="02020603050405020304" pitchFamily="18" charset="0"/>
                <a:cs typeface="Times New Roman" panose="02020603050405020304" pitchFamily="18" charset="0"/>
              </a:rPr>
              <a:t>O</a:t>
            </a:r>
            <a:r>
              <a:rPr lang="en-US" altLang="zh-CN" sz="2000" noProof="0" dirty="0" err="1" smtClean="0">
                <a:solidFill>
                  <a:prstClr val="white"/>
                </a:solidFill>
                <a:latin typeface="Times New Roman" panose="02020603050405020304" pitchFamily="18" charset="0"/>
                <a:cs typeface="Times New Roman" panose="02020603050405020304" pitchFamily="18" charset="0"/>
              </a:rPr>
              <a:t>ur</a:t>
            </a:r>
            <a:r>
              <a:rPr lang="en-US" altLang="zh-CN" sz="2000" dirty="0">
                <a:solidFill>
                  <a:prstClr val="white"/>
                </a:solidFill>
                <a:latin typeface="Times New Roman" panose="02020603050405020304" pitchFamily="18" charset="0"/>
                <a:cs typeface="Times New Roman" panose="02020603050405020304" pitchFamily="18" charset="0"/>
              </a:rPr>
              <a:t> </a:t>
            </a:r>
            <a:r>
              <a:rPr lang="en-US" altLang="zh-CN" sz="2000" dirty="0" smtClean="0">
                <a:solidFill>
                  <a:prstClr val="white"/>
                </a:solidFill>
                <a:latin typeface="Times New Roman" panose="02020603050405020304" pitchFamily="18" charset="0"/>
                <a:cs typeface="Times New Roman" panose="02020603050405020304" pitchFamily="18" charset="0"/>
              </a:rPr>
              <a:t>M</a:t>
            </a:r>
            <a:r>
              <a:rPr lang="en-US" altLang="zh-CN" sz="2000" noProof="0" dirty="0" err="1" smtClean="0">
                <a:solidFill>
                  <a:prstClr val="white"/>
                </a:solidFill>
                <a:latin typeface="Times New Roman" panose="02020603050405020304" pitchFamily="18" charset="0"/>
                <a:cs typeface="Times New Roman" panose="02020603050405020304" pitchFamily="18" charset="0"/>
              </a:rPr>
              <a:t>odel</a:t>
            </a:r>
            <a:endParaRPr lang="zh-CN" altLang="en-US" sz="20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8454" y="2332872"/>
            <a:ext cx="8995090" cy="3417467"/>
          </a:xfrm>
          <a:prstGeom prst="rect">
            <a:avLst/>
          </a:prstGeom>
        </p:spPr>
      </p:pic>
      <p:sp>
        <p:nvSpPr>
          <p:cNvPr id="5" name="文本框 4"/>
          <p:cNvSpPr txBox="1"/>
          <p:nvPr/>
        </p:nvSpPr>
        <p:spPr>
          <a:xfrm>
            <a:off x="4396740" y="5780819"/>
            <a:ext cx="3398520" cy="646331"/>
          </a:xfrm>
          <a:prstGeom prst="rect">
            <a:avLst/>
          </a:prstGeom>
          <a:noFill/>
        </p:spPr>
        <p:txBody>
          <a:bodyPr wrap="square" rtlCol="0">
            <a:spAutoFit/>
          </a:bodyPr>
          <a:lstStyle/>
          <a:p>
            <a:pPr algn="ctr"/>
            <a:r>
              <a:rPr lang="zh-CN" altLang="en-US" dirty="0" smtClean="0"/>
              <a:t>图 模型总览</a:t>
            </a:r>
            <a:endParaRPr lang="en-US" altLang="zh-CN" dirty="0" smtClean="0"/>
          </a:p>
          <a:p>
            <a:pPr algn="ctr"/>
            <a:r>
              <a:rPr lang="en-US" altLang="zh-CN" dirty="0" smtClean="0"/>
              <a:t>Fig. Overview of our model</a:t>
            </a:r>
            <a:endParaRPr lang="zh-CN" altLang="en-US" dirty="0"/>
          </a:p>
        </p:txBody>
      </p:sp>
    </p:spTree>
    <p:extLst>
      <p:ext uri="{BB962C8B-B14F-4D97-AF65-F5344CB8AC3E}">
        <p14:creationId xmlns:p14="http://schemas.microsoft.com/office/powerpoint/2010/main" val="38849949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477875"/>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their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only one correspondent cell exists in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477875"/>
              </a:xfrm>
              <a:prstGeom prst="rect">
                <a:avLst/>
              </a:prstGeom>
              <a:blipFill>
                <a:blip r:embed="rId4"/>
                <a:stretch>
                  <a:fillRect l="-193" t="-525" r="-6950" b="-1051"/>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5"/>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417305261"/>
              </p:ext>
            </p:extLst>
          </p:nvPr>
        </p:nvGraphicFramePr>
        <p:xfrm>
          <a:off x="3973827" y="5858798"/>
          <a:ext cx="4244341" cy="297964"/>
        </p:xfrm>
        <a:graphic>
          <a:graphicData uri="http://schemas.openxmlformats.org/presentationml/2006/ole">
            <mc:AlternateContent xmlns:mc="http://schemas.openxmlformats.org/markup-compatibility/2006">
              <mc:Choice xmlns:v="urn:schemas-microsoft-com:vml" Requires="v">
                <p:oleObj spid="_x0000_s1251" name="AxMath" r:id="rId5" imgW="3052440" imgH="213840" progId="Equation.AxMath">
                  <p:embed/>
                </p:oleObj>
              </mc:Choice>
              <mc:Fallback>
                <p:oleObj name="AxMath" r:id="rId5" imgW="3052440" imgH="213840" progId="Equation.AxMath">
                  <p:embed/>
                  <p:pic>
                    <p:nvPicPr>
                      <p:cNvPr id="25" name="对象 24"/>
                      <p:cNvPicPr/>
                      <p:nvPr/>
                    </p:nvPicPr>
                    <p:blipFill>
                      <a:blip r:embed="rId6"/>
                      <a:stretch>
                        <a:fillRect/>
                      </a:stretch>
                    </p:blipFill>
                    <p:spPr>
                      <a:xfrm>
                        <a:off x="3973827" y="585879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252" name="AxMath" r:id="rId7" imgW="4313520" imgH="380880" progId="Equation.AxMath">
                  <p:embed/>
                </p:oleObj>
              </mc:Choice>
              <mc:Fallback>
                <p:oleObj name="AxMath" r:id="rId7" imgW="4313520" imgH="380880" progId="Equation.AxMath">
                  <p:embed/>
                  <p:pic>
                    <p:nvPicPr>
                      <p:cNvPr id="15" name="对象 14"/>
                      <p:cNvPicPr/>
                      <p:nvPr/>
                    </p:nvPicPr>
                    <p:blipFill>
                      <a:blip r:embed="rId8"/>
                      <a:stretch>
                        <a:fillRect/>
                      </a:stretch>
                    </p:blipFill>
                    <p:spPr>
                      <a:xfrm>
                        <a:off x="2786061" y="2872185"/>
                        <a:ext cx="6619875" cy="584200"/>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325"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407924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91532AF-F880-4BF8-B2AE-57E04B0900FC}"/>
              </a:ext>
            </a:extLst>
          </p:cNvPr>
          <p:cNvSpPr>
            <a:spLocks noGrp="1"/>
          </p:cNvSpPr>
          <p:nvPr>
            <p:ph type="title"/>
          </p:nvPr>
        </p:nvSpPr>
        <p:spPr/>
        <p:txBody>
          <a:bodyPr>
            <a:noAutofit/>
          </a:bodyPr>
          <a:lstStyle/>
          <a:p>
            <a:r>
              <a:rPr lang="zh-CN" altLang="en-US" dirty="0">
                <a:latin typeface="Times New Roman" panose="02020603050405020304" pitchFamily="18" charset="0"/>
                <a:cs typeface="Times New Roman" panose="02020603050405020304" pitchFamily="18" charset="0"/>
              </a:rPr>
              <a:t>背景</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Background</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时间和效率在飞机运行过程中起到重要作用。在一般的飞行中，</a:t>
            </a:r>
            <a:r>
              <a:rPr lang="zh-CN" altLang="en-US" sz="1500" b="1" dirty="0">
                <a:latin typeface="Times New Roman" panose="02020603050405020304" pitchFamily="18" charset="0"/>
                <a:cs typeface="Times New Roman" panose="02020603050405020304" pitchFamily="18" charset="0"/>
              </a:rPr>
              <a:t>登机</a:t>
            </a:r>
            <a:r>
              <a:rPr lang="zh-CN" altLang="en-US" sz="1500" dirty="0">
                <a:latin typeface="Times New Roman" panose="02020603050405020304" pitchFamily="18" charset="0"/>
                <a:cs typeface="Times New Roman" panose="02020603050405020304" pitchFamily="18" charset="0"/>
              </a:rPr>
              <a:t>和</a:t>
            </a:r>
            <a:r>
              <a:rPr lang="zh-CN" altLang="en-US" sz="1500" b="1" dirty="0">
                <a:latin typeface="Times New Roman" panose="02020603050405020304" pitchFamily="18" charset="0"/>
                <a:cs typeface="Times New Roman" panose="02020603050405020304" pitchFamily="18" charset="0"/>
              </a:rPr>
              <a:t>离机</a:t>
            </a:r>
            <a:r>
              <a:rPr lang="zh-CN" altLang="en-US" sz="1500" dirty="0">
                <a:latin typeface="Times New Roman" panose="02020603050405020304" pitchFamily="18" charset="0"/>
                <a:cs typeface="Times New Roman" panose="02020603050405020304" pitchFamily="18" charset="0"/>
              </a:rPr>
              <a:t>的时间消耗占据了机前准备的很大一部分。因此，为登机和离机的过程与特殊机型和突发状况</a:t>
            </a:r>
            <a:r>
              <a:rPr lang="zh-CN" altLang="en-US" sz="1500" b="1" dirty="0">
                <a:latin typeface="Times New Roman" panose="02020603050405020304" pitchFamily="18" charset="0"/>
                <a:cs typeface="Times New Roman" panose="02020603050405020304" pitchFamily="18" charset="0"/>
              </a:rPr>
              <a:t>制定最佳方案</a:t>
            </a:r>
            <a:r>
              <a:rPr lang="zh-CN" altLang="en-US" sz="1500" dirty="0">
                <a:latin typeface="Times New Roman" panose="02020603050405020304" pitchFamily="18" charset="0"/>
                <a:cs typeface="Times New Roman" panose="02020603050405020304" pitchFamily="18" charset="0"/>
              </a:rPr>
              <a:t>十分重要。</a:t>
            </a:r>
          </a:p>
          <a:p>
            <a:pPr>
              <a:buFont typeface="Wingdings" panose="05000000000000000000" pitchFamily="2" charset="2"/>
              <a:buChar char="p"/>
            </a:pP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routine passenger flights, sections that require a significant amount of time include the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and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provides the best strategy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for different types of planes and on various occasions.</a:t>
            </a:r>
          </a:p>
          <a:p>
            <a:pPr algn="l">
              <a:buFont typeface="Wingdings" panose="05000000000000000000" pitchFamily="2" charset="2"/>
              <a:buChar char="p"/>
            </a:pP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58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380"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381"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382"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Tree>
    <p:extLst>
      <p:ext uri="{BB962C8B-B14F-4D97-AF65-F5344CB8AC3E}">
        <p14:creationId xmlns:p14="http://schemas.microsoft.com/office/powerpoint/2010/main" val="3811935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等价</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equivalent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85"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Tree>
    <p:extLst>
      <p:ext uri="{BB962C8B-B14F-4D97-AF65-F5344CB8AC3E}">
        <p14:creationId xmlns:p14="http://schemas.microsoft.com/office/powerpoint/2010/main" val="1008788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ea typeface="宋体" panose="02010600030101010101" pitchFamily="2" charset="-122"/>
                <a:cs typeface="Times New Roman" panose="02020603050405020304" pitchFamily="18" charset="0"/>
              </a:rPr>
              <a:t>总结</a:t>
            </a:r>
            <a:r>
              <a:rPr lang="en-US" altLang="zh-CN" sz="1500" b="1" dirty="0">
                <a:solidFill>
                  <a:srgbClr val="13009C"/>
                </a:solidFill>
                <a:ea typeface="宋体" panose="02010600030101010101" pitchFamily="2" charset="-122"/>
                <a:cs typeface="Times New Roman" panose="02020603050405020304" pitchFamily="18" charset="0"/>
              </a:rPr>
              <a:t>——</a:t>
            </a:r>
            <a:r>
              <a:rPr lang="zh-CN" altLang="en-US" sz="1500" b="1" dirty="0">
                <a:solidFill>
                  <a:srgbClr val="13009C"/>
                </a:solidFill>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get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p>
          <a:p>
            <a:pPr lvl="1">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whole state of passenger velocities as the previous time step, as shown below.</a:t>
            </a:r>
          </a:p>
          <a:p>
            <a:pPr marL="742950" lvl="1" indent="-285750">
              <a:buClr>
                <a:srgbClr val="110087"/>
              </a:buClr>
              <a:buSzPct val="88000"/>
              <a:buFont typeface="Wingdings" panose="05000000000000000000" pitchFamily="2" charset="2"/>
              <a:buChar char="p"/>
            </a:pPr>
            <a:endParaRPr lang="zh-CN" altLang="en-US" sz="1500" dirty="0"/>
          </a:p>
        </p:txBody>
      </p:sp>
      <p:graphicFrame>
        <p:nvGraphicFramePr>
          <p:cNvPr id="4" name="对象 3"/>
          <p:cNvGraphicFramePr>
            <a:graphicFrameLocks noChangeAspect="1"/>
          </p:cNvGraphicFramePr>
          <p:nvPr>
            <p:extLst>
              <p:ext uri="{D42A27DB-BD31-4B8C-83A1-F6EECF244321}">
                <p14:modId xmlns:p14="http://schemas.microsoft.com/office/powerpoint/2010/main" val="2042326663"/>
              </p:ext>
            </p:extLst>
          </p:nvPr>
        </p:nvGraphicFramePr>
        <p:xfrm>
          <a:off x="2568677" y="4883259"/>
          <a:ext cx="7054646" cy="1768198"/>
        </p:xfrm>
        <a:graphic>
          <a:graphicData uri="http://schemas.openxmlformats.org/presentationml/2006/ole">
            <mc:AlternateContent xmlns:mc="http://schemas.openxmlformats.org/markup-compatibility/2006">
              <mc:Choice xmlns:v="urn:schemas-microsoft-com:vml" Requires="v">
                <p:oleObj spid="_x0000_s13316"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2568677" y="4883259"/>
                        <a:ext cx="7054646" cy="1768198"/>
                      </a:xfrm>
                      <a:prstGeom prst="rect">
                        <a:avLst/>
                      </a:prstGeom>
                    </p:spPr>
                  </p:pic>
                </p:oleObj>
              </mc:Fallback>
            </mc:AlternateContent>
          </a:graphicData>
        </a:graphic>
      </p:graphicFrame>
    </p:spTree>
    <p:extLst>
      <p:ext uri="{BB962C8B-B14F-4D97-AF65-F5344CB8AC3E}">
        <p14:creationId xmlns:p14="http://schemas.microsoft.com/office/powerpoint/2010/main" val="2064774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8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the time to offer seats can be calculated if the original state is given.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Tree>
    <p:extLst>
      <p:ext uri="{BB962C8B-B14F-4D97-AF65-F5344CB8AC3E}">
        <p14:creationId xmlns:p14="http://schemas.microsoft.com/office/powerpoint/2010/main" val="320571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endParaRPr lang="zh-CN" altLang="en-US" sz="1500" dirty="0"/>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3346263"/>
            <a:ext cx="5460047" cy="2383977"/>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3993873" y="5814636"/>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2412173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。在这里，我们仅此一次地使用下标来表示乘客在队中的位置。下标越小表示该乘客在当时越靠前。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232" name="AxMath" r:id="rId5" imgW="5717880" imgH="390960" progId="Equation.AxMath">
                  <p:embed/>
                </p:oleObj>
              </mc:Choice>
              <mc:Fallback>
                <p:oleObj name="AxMath" r:id="rId5" imgW="5717880" imgH="390960" progId="Equation.AxMath">
                  <p:embed/>
                  <p:pic>
                    <p:nvPicPr>
                      <p:cNvPr id="2" name="对象 1"/>
                      <p:cNvPicPr/>
                      <p:nvPr/>
                    </p:nvPicPr>
                    <p:blipFill>
                      <a:blip r:embed="rId6"/>
                      <a:stretch>
                        <a:fillRect/>
                      </a:stretch>
                    </p:blipFill>
                    <p:spPr>
                      <a:xfrm>
                        <a:off x="1750114" y="3743738"/>
                        <a:ext cx="8691770" cy="593608"/>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366"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367"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544925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the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sz="1500" dirty="0"/>
          </a:p>
        </p:txBody>
      </p:sp>
    </p:spTree>
    <p:extLst>
      <p:ext uri="{BB962C8B-B14F-4D97-AF65-F5344CB8AC3E}">
        <p14:creationId xmlns:p14="http://schemas.microsoft.com/office/powerpoint/2010/main" val="2505456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从停下放行李到就座的时间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414"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415"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7" y="4933687"/>
                        <a:ext cx="7607263" cy="627403"/>
                      </a:xfrm>
                      <a:prstGeom prst="rect">
                        <a:avLst/>
                      </a:prstGeom>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5" name="内容占位符 4">
            <a:extLst>
              <a:ext uri="{FF2B5EF4-FFF2-40B4-BE49-F238E27FC236}">
                <a16:creationId xmlns:a16="http://schemas.microsoft.com/office/drawing/2014/main" id="{2E90BD31-A862-4388-AC4D-4CEEBCA2A6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7446" y="2875120"/>
            <a:ext cx="10997107" cy="3011329"/>
          </a:xfrm>
        </p:spPr>
      </p:pic>
    </p:spTree>
    <p:extLst>
      <p:ext uri="{BB962C8B-B14F-4D97-AF65-F5344CB8AC3E}">
        <p14:creationId xmlns:p14="http://schemas.microsoft.com/office/powerpoint/2010/main" val="1701416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464" name="AxMath" r:id="rId5" imgW="5991840" imgH="662760" progId="Equation.AxMath">
                  <p:embed/>
                </p:oleObj>
              </mc:Choice>
              <mc:Fallback>
                <p:oleObj name="AxMath" r:id="rId5" imgW="5991840" imgH="662760" progId="Equation.AxMath">
                  <p:embed/>
                  <p:pic>
                    <p:nvPicPr>
                      <p:cNvPr id="2" name="对象 1"/>
                      <p:cNvPicPr/>
                      <p:nvPr/>
                    </p:nvPicPr>
                    <p:blipFill>
                      <a:blip r:embed="rId6"/>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465"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565057"/>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3010849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304"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4" y="6236447"/>
                        <a:ext cx="3726630" cy="621553"/>
                      </a:xfrm>
                      <a:prstGeom prst="rect">
                        <a:avLst/>
                      </a:prstGeom>
                    </p:spPr>
                  </p:pic>
                </p:oleObj>
              </mc:Fallback>
            </mc:AlternateContent>
          </a:graphicData>
        </a:graphic>
      </p:graphicFrame>
    </p:spTree>
    <p:extLst>
      <p:ext uri="{BB962C8B-B14F-4D97-AF65-F5344CB8AC3E}">
        <p14:creationId xmlns:p14="http://schemas.microsoft.com/office/powerpoint/2010/main" val="3158292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to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1500" dirty="0"/>
          </a:p>
        </p:txBody>
      </p:sp>
    </p:spTree>
    <p:extLst>
      <p:ext uri="{BB962C8B-B14F-4D97-AF65-F5344CB8AC3E}">
        <p14:creationId xmlns:p14="http://schemas.microsoft.com/office/powerpoint/2010/main" val="4055360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an extended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Tree>
    <p:extLst>
      <p:ext uri="{BB962C8B-B14F-4D97-AF65-F5344CB8AC3E}">
        <p14:creationId xmlns:p14="http://schemas.microsoft.com/office/powerpoint/2010/main" val="2047378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8713" y="2222287"/>
            <a:ext cx="10554574" cy="3636511"/>
          </a:xfrm>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调整法结合理想状态分析</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he adjustment method &amp; analysis on idealistic circumstances</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pic>
        <p:nvPicPr>
          <p:cNvPr id="5" name="内容占位符 11">
            <a:extLst>
              <a:ext uri="{FF2B5EF4-FFF2-40B4-BE49-F238E27FC236}">
                <a16:creationId xmlns:a16="http://schemas.microsoft.com/office/drawing/2014/main" id="{493C1976-DF83-48BE-84DE-FC1B4ECCEC3E}"/>
              </a:ext>
            </a:extLst>
          </p:cNvPr>
          <p:cNvPicPr>
            <a:picLocks noChangeAspect="1"/>
          </p:cNvPicPr>
          <p:nvPr/>
        </p:nvPicPr>
        <p:blipFill>
          <a:blip r:embed="rId3"/>
          <a:stretch>
            <a:fillRect/>
          </a:stretch>
        </p:blipFill>
        <p:spPr>
          <a:xfrm>
            <a:off x="7564583" y="3687943"/>
            <a:ext cx="4627418" cy="3170057"/>
          </a:xfrm>
          <a:prstGeom prst="rect">
            <a:avLst/>
          </a:prstGeom>
          <a:effectLst>
            <a:outerShdw blurRad="50800" dir="14400000">
              <a:srgbClr val="000000">
                <a:alpha val="40000"/>
              </a:srgbClr>
            </a:outerShdw>
          </a:effectLst>
        </p:spPr>
      </p:pic>
      <p:cxnSp>
        <p:nvCxnSpPr>
          <p:cNvPr id="6" name="直接箭头连接符 5"/>
          <p:cNvCxnSpPr/>
          <p:nvPr/>
        </p:nvCxnSpPr>
        <p:spPr>
          <a:xfrm flipH="1">
            <a:off x="8323118" y="2970241"/>
            <a:ext cx="1256098" cy="1070301"/>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997834" y="2401117"/>
            <a:ext cx="4099031" cy="553998"/>
          </a:xfrm>
          <a:prstGeom prst="rect">
            <a:avLst/>
          </a:prstGeom>
          <a:noFill/>
          <a:ln w="28575">
            <a:solidFill>
              <a:srgbClr val="13009C"/>
            </a:solidFill>
          </a:ln>
        </p:spPr>
        <p:txBody>
          <a:bodyPr wrap="square" rtlCol="0">
            <a:spAutoFit/>
          </a:bodyPr>
          <a:lstStyle/>
          <a:p>
            <a:r>
              <a:rPr lang="zh-CN" altLang="en-US" sz="1500" dirty="0" smtClean="0">
                <a:latin typeface="宋体" panose="02010600030101010101" pitchFamily="2" charset="-122"/>
                <a:ea typeface="宋体" panose="02010600030101010101" pitchFamily="2" charset="-122"/>
              </a:rPr>
              <a:t>论文所言的具体数学过程我们将</a:t>
            </a:r>
            <a:r>
              <a:rPr lang="zh-CN" altLang="en-US" sz="1500" b="1" dirty="0" smtClean="0">
                <a:latin typeface="宋体" panose="02010600030101010101" pitchFamily="2" charset="-122"/>
                <a:ea typeface="宋体" panose="02010600030101010101" pitchFamily="2" charset="-122"/>
              </a:rPr>
              <a:t>不再赘述</a:t>
            </a:r>
            <a:r>
              <a:rPr lang="zh-CN" altLang="en-US" sz="1500" dirty="0" smtClean="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We’ll not elaborate on the essay-based strict proof.</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离机与登机的等效性证明</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Proof of Equality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out, going through the aisle, to reaching the aircraft entrance.</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因此，由于过程相似，显然我们可以得到，离机的最佳策略和登机类似，也要让过道尽量被占用，以达到最高的并行性。</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due to the similarity between both processes, it’s evident that the best disembarking strategy is identical to embarking: the aisles are maximally </a:t>
            </a:r>
            <a:r>
              <a:rPr lang="en-US" altLang="zh-CN" sz="1500" dirty="0" err="1">
                <a:latin typeface="Times New Roman" panose="02020603050405020304" pitchFamily="18" charset="0"/>
                <a:cs typeface="Times New Roman" panose="02020603050405020304" pitchFamily="18" charset="0"/>
              </a:rPr>
              <a:t>utilised</a:t>
            </a:r>
            <a:r>
              <a:rPr lang="en-US" altLang="zh-CN" sz="1500" dirty="0">
                <a:latin typeface="Times New Roman" panose="02020603050405020304" pitchFamily="18" charset="0"/>
                <a:cs typeface="Times New Roman" panose="02020603050405020304" pitchFamily="18" charset="0"/>
              </a:rPr>
              <a:t> in terms of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 time needed is shorter than boarding.</a:t>
            </a:r>
          </a:p>
        </p:txBody>
      </p:sp>
    </p:spTree>
    <p:extLst>
      <p:ext uri="{BB962C8B-B14F-4D97-AF65-F5344CB8AC3E}">
        <p14:creationId xmlns:p14="http://schemas.microsoft.com/office/powerpoint/2010/main" val="19665745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b">
            <a:noAutofit/>
          </a:bodyPr>
          <a:lstStyle/>
          <a:p>
            <a:r>
              <a:rPr lang="zh-CN" altLang="en-US" dirty="0">
                <a:solidFill>
                  <a:srgbClr val="FFFFFF"/>
                </a:solidFill>
                <a:latin typeface="Times New Roman" panose="02020603050405020304" pitchFamily="18" charset="0"/>
                <a:cs typeface="Times New Roman" panose="02020603050405020304" pitchFamily="18" charset="0"/>
              </a:rPr>
              <a:t>满意度指数</a:t>
            </a:r>
            <a:r>
              <a:rPr lang="en-US" altLang="zh-CN" dirty="0">
                <a:solidFill>
                  <a:srgbClr val="FFFFFF"/>
                </a:solidFill>
                <a:latin typeface="Times New Roman" panose="02020603050405020304" pitchFamily="18" charset="0"/>
                <a:cs typeface="Times New Roman" panose="02020603050405020304" pitchFamily="18" charset="0"/>
              </a:rPr>
              <a:t/>
            </a:r>
            <a:br>
              <a:rPr lang="en-US" altLang="zh-CN" dirty="0">
                <a:solidFill>
                  <a:srgbClr val="FFFFFF"/>
                </a:solidFill>
                <a:latin typeface="Times New Roman" panose="02020603050405020304" pitchFamily="18" charset="0"/>
                <a:cs typeface="Times New Roman" panose="02020603050405020304" pitchFamily="18" charset="0"/>
              </a:rPr>
            </a:br>
            <a:r>
              <a:rPr lang="en-US" altLang="zh-CN" sz="2000" dirty="0">
                <a:solidFill>
                  <a:srgbClr val="FFFFFF"/>
                </a:solidFill>
                <a:latin typeface="Times New Roman" panose="02020603050405020304" pitchFamily="18" charset="0"/>
                <a:cs typeface="Times New Roman" panose="02020603050405020304" pitchFamily="18" charset="0"/>
              </a:rPr>
              <a:t>Satisfaction Index</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818712" y="2222287"/>
            <a:ext cx="10554574" cy="4727153"/>
          </a:xfrm>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 According to our experience in real life, here are some significant factors: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unexpectedly unshown 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p>
        </p:txBody>
      </p:sp>
    </p:spTree>
    <p:extLst>
      <p:ext uri="{BB962C8B-B14F-4D97-AF65-F5344CB8AC3E}">
        <p14:creationId xmlns:p14="http://schemas.microsoft.com/office/powerpoint/2010/main" val="1518204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a:extLst>
              <a:ext uri="{FF2B5EF4-FFF2-40B4-BE49-F238E27FC236}">
                <a16:creationId xmlns:a16="http://schemas.microsoft.com/office/drawing/2014/main" id="{F74534B8-96D4-4BE5-A088-A05F47A785E1}"/>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4E0C3EB-1768-4C67-B272-634C099FBE5D}"/>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a:t>
            </a:r>
            <a:r>
              <a:rPr lang="en-US" altLang="zh-CN" sz="1600" dirty="0" err="1">
                <a:latin typeface="Times New Roman" panose="02020603050405020304" pitchFamily="18" charset="0"/>
                <a:ea typeface="+mj-ea"/>
                <a:cs typeface="Times New Roman" panose="02020603050405020304" pitchFamily="18" charset="0"/>
              </a:rPr>
              <a:t>standardisation</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essential,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Once united the magnitudes, the dissatisfaction index can rather </a:t>
            </a:r>
            <a:r>
              <a:rPr lang="en-US" altLang="zh-CN" sz="1600" i="1" dirty="0">
                <a:latin typeface="Times New Roman" panose="02020603050405020304" pitchFamily="18" charset="0"/>
                <a:ea typeface="+mj-ea"/>
                <a:cs typeface="Times New Roman" panose="02020603050405020304" pitchFamily="18" charset="0"/>
              </a:rPr>
              <a:t>equally</a:t>
            </a:r>
            <a:r>
              <a:rPr lang="en-US" altLang="zh-CN" sz="1600" dirty="0">
                <a:latin typeface="Times New Roman" panose="02020603050405020304" pitchFamily="18" charset="0"/>
                <a:ea typeface="+mj-ea"/>
                <a:cs typeface="Times New Roman" panose="02020603050405020304" pitchFamily="18" charset="0"/>
              </a:rPr>
              <a:t> reflect the three aspects of passengers’ satisfaction.</a:t>
            </a:r>
          </a:p>
        </p:txBody>
      </p:sp>
    </p:spTree>
    <p:extLst>
      <p:ext uri="{BB962C8B-B14F-4D97-AF65-F5344CB8AC3E}">
        <p14:creationId xmlns:p14="http://schemas.microsoft.com/office/powerpoint/2010/main" val="36984475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3381" y="-958281"/>
            <a:ext cx="12938760" cy="851916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FFFF"/>
                </a:solidFill>
              </a:ln>
              <a:solidFill>
                <a:srgbClr val="FFFFFF"/>
              </a:solidFill>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2813"/>
          <a:stretch/>
        </p:blipFill>
        <p:spPr>
          <a:xfrm>
            <a:off x="269840" y="190500"/>
            <a:ext cx="10124574" cy="5791200"/>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pic>
        <p:nvPicPr>
          <p:cNvPr id="9" name="Content Placeholder 4">
            <a:extLst>
              <a:ext uri="{FF2B5EF4-FFF2-40B4-BE49-F238E27FC236}">
                <a16:creationId xmlns:a16="http://schemas.microsoft.com/office/drawing/2014/main" id="{30073591-40AC-2D47-B5A6-291022F1E0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338"/>
          <a:stretch/>
        </p:blipFill>
        <p:spPr>
          <a:xfrm>
            <a:off x="269840" y="31888"/>
            <a:ext cx="10124574" cy="158612"/>
          </a:xfrm>
          <a:prstGeom prst="rect">
            <a:avLst/>
          </a:prstGeom>
          <a:effectLst>
            <a:outerShdw blurRad="50800" dir="14400000">
              <a:srgbClr val="000000">
                <a:alpha val="40000"/>
              </a:srgbClr>
            </a:outerShdw>
          </a:effectLst>
        </p:spPr>
      </p:pic>
      <p:grpSp>
        <p:nvGrpSpPr>
          <p:cNvPr id="20" name="组合 19"/>
          <p:cNvGrpSpPr/>
          <p:nvPr/>
        </p:nvGrpSpPr>
        <p:grpSpPr>
          <a:xfrm>
            <a:off x="4215649" y="2555149"/>
            <a:ext cx="7976350" cy="4239500"/>
            <a:chOff x="4215649" y="2555149"/>
            <a:chExt cx="7976350" cy="4239500"/>
          </a:xfrm>
        </p:grpSpPr>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2508" r="78068"/>
            <a:stretch/>
          </p:blipFill>
          <p:spPr>
            <a:xfrm>
              <a:off x="4215649"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3443"/>
            <a:stretch/>
          </p:blipFill>
          <p:spPr>
            <a:xfrm>
              <a:off x="5899518" y="2555149"/>
              <a:ext cx="6292481" cy="4239500"/>
            </a:xfrm>
            <a:prstGeom prst="rect">
              <a:avLst/>
            </a:prstGeom>
          </p:spPr>
        </p:pic>
      </p:grpSp>
    </p:spTree>
    <p:extLst>
      <p:ext uri="{BB962C8B-B14F-4D97-AF65-F5344CB8AC3E}">
        <p14:creationId xmlns:p14="http://schemas.microsoft.com/office/powerpoint/2010/main" val="11302720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concrete figures</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Predictability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a:latin typeface="Times New Roman" panose="02020603050405020304" pitchFamily="18" charset="0"/>
                <a:ea typeface="宋体" panose="02010600030101010101" pitchFamily="2" charset="-122"/>
                <a:cs typeface="Times New Roman" panose="02020603050405020304" pitchFamily="18" charset="0"/>
              </a:rPr>
              <a:t>结论与模型</a:t>
            </a:r>
            <a:r>
              <a:rPr lang="zh-CN" altLang="en-US" sz="1500">
                <a:latin typeface="Times New Roman" panose="02020603050405020304" pitchFamily="18" charset="0"/>
                <a:ea typeface="宋体" panose="02010600030101010101" pitchFamily="2" charset="-122"/>
                <a:cs typeface="Times New Roman" panose="02020603050405020304" pitchFamily="18" charset="0"/>
              </a:rPr>
              <a:t>证明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Claims and Our Model</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任务分割</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Our Work</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设计出一个</a:t>
            </a:r>
            <a:r>
              <a:rPr lang="zh-CN" altLang="en-US" sz="1500" b="1" dirty="0">
                <a:latin typeface="Times New Roman" panose="02020603050405020304" pitchFamily="18" charset="0"/>
                <a:cs typeface="Times New Roman" panose="02020603050405020304" pitchFamily="18" charset="0"/>
              </a:rPr>
              <a:t>可以计算出登机离机时间</a:t>
            </a:r>
            <a:r>
              <a:rPr lang="zh-CN" altLang="en-US" sz="1500" dirty="0">
                <a:latin typeface="Times New Roman" panose="02020603050405020304" pitchFamily="18" charset="0"/>
                <a:cs typeface="Times New Roman" panose="02020603050405020304" pitchFamily="18" charset="0"/>
              </a:rPr>
              <a:t>且可以</a:t>
            </a:r>
            <a:r>
              <a:rPr lang="zh-CN" altLang="en-US" sz="1500" b="1" dirty="0">
                <a:latin typeface="Times New Roman" panose="02020603050405020304" pitchFamily="18" charset="0"/>
                <a:cs typeface="Times New Roman" panose="02020603050405020304" pitchFamily="18" charset="0"/>
              </a:rPr>
              <a:t>应用于所有机型</a:t>
            </a:r>
            <a:r>
              <a:rPr lang="zh-CN" altLang="en-US" sz="1500" dirty="0">
                <a:latin typeface="Times New Roman" panose="02020603050405020304" pitchFamily="18" charset="0"/>
                <a:cs typeface="Times New Roman" panose="02020603050405020304" pitchFamily="18" charset="0"/>
              </a:rPr>
              <a:t>的模型。</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Design a model that can </a:t>
            </a:r>
            <a:r>
              <a:rPr lang="en-US" altLang="zh-CN" sz="1500" b="1" i="0" dirty="0">
                <a:effectLst/>
                <a:latin typeface="Times New Roman" panose="02020603050405020304" pitchFamily="18" charset="0"/>
                <a:cs typeface="Times New Roman" panose="02020603050405020304" pitchFamily="18" charset="0"/>
              </a:rPr>
              <a:t>calculate the time required</a:t>
            </a:r>
            <a:r>
              <a:rPr lang="en-US" altLang="zh-CN" sz="1500" b="0" i="0" dirty="0">
                <a:effectLst/>
                <a:latin typeface="Times New Roman" panose="02020603050405020304" pitchFamily="18" charset="0"/>
                <a:cs typeface="Times New Roman" panose="02020603050405020304" pitchFamily="18" charset="0"/>
              </a:rPr>
              <a:t> to board and disembark, which can be </a:t>
            </a:r>
            <a:r>
              <a:rPr lang="en-US" altLang="zh-CN" sz="1500" b="1" i="0" dirty="0">
                <a:effectLst/>
                <a:latin typeface="Times New Roman" panose="02020603050405020304" pitchFamily="18" charset="0"/>
                <a:cs typeface="Times New Roman" panose="02020603050405020304" pitchFamily="18" charset="0"/>
              </a:rPr>
              <a:t>applied to all kinds of planes</a:t>
            </a:r>
            <a:r>
              <a:rPr lang="en-US" altLang="zh-CN" sz="1500" b="0" i="0" dirty="0">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在</a:t>
            </a:r>
            <a:r>
              <a:rPr lang="zh-CN" altLang="en-US" sz="1500" b="1" dirty="0">
                <a:latin typeface="Times New Roman" panose="02020603050405020304" pitchFamily="18" charset="0"/>
                <a:cs typeface="Times New Roman" panose="02020603050405020304" pitchFamily="18" charset="0"/>
              </a:rPr>
              <a:t>考虑不同情况</a:t>
            </a:r>
            <a:r>
              <a:rPr lang="zh-CN" altLang="en-US" sz="1500" dirty="0">
                <a:latin typeface="Times New Roman" panose="02020603050405020304" pitchFamily="18" charset="0"/>
                <a:cs typeface="Times New Roman" panose="02020603050405020304" pitchFamily="18" charset="0"/>
              </a:rPr>
              <a:t>，乘客满意度和突发状况的情况下优化模型，并根据模型结果</a:t>
            </a:r>
            <a:r>
              <a:rPr lang="zh-CN" altLang="en-US" sz="1500" b="1" dirty="0">
                <a:latin typeface="Times New Roman" panose="02020603050405020304" pitchFamily="18" charset="0"/>
                <a:cs typeface="Times New Roman" panose="02020603050405020304" pitchFamily="18" charset="0"/>
              </a:rPr>
              <a:t>初步制定出完整方案</a:t>
            </a:r>
            <a:r>
              <a:rPr lang="zh-CN" altLang="en-US" sz="1500" dirty="0">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Improve the model </a:t>
            </a:r>
            <a:r>
              <a:rPr lang="en-US" altLang="zh-CN" sz="1500" b="1" i="0" dirty="0">
                <a:effectLst/>
                <a:latin typeface="Times New Roman" panose="02020603050405020304" pitchFamily="18" charset="0"/>
                <a:cs typeface="Times New Roman" panose="02020603050405020304" pitchFamily="18" charset="0"/>
              </a:rPr>
              <a:t>considering different situations</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satisfaction degree of passengers</a:t>
            </a:r>
            <a:r>
              <a:rPr lang="en-US" altLang="zh-CN" sz="1500" b="0" i="0" dirty="0">
                <a:effectLst/>
                <a:latin typeface="Times New Roman" panose="02020603050405020304" pitchFamily="18" charset="0"/>
                <a:cs typeface="Times New Roman" panose="02020603050405020304" pitchFamily="18" charset="0"/>
              </a:rPr>
              <a:t> and emergency events and </a:t>
            </a:r>
            <a:r>
              <a:rPr lang="en-US" altLang="zh-CN" sz="1500" b="1" i="0" dirty="0">
                <a:effectLst/>
                <a:latin typeface="Times New Roman" panose="02020603050405020304" pitchFamily="18" charset="0"/>
                <a:cs typeface="Times New Roman" panose="02020603050405020304" pitchFamily="18" charset="0"/>
              </a:rPr>
              <a:t>design a straightforward strategy </a:t>
            </a:r>
            <a:r>
              <a:rPr lang="en-US" altLang="zh-CN" sz="1500" b="0" i="0" dirty="0">
                <a:effectLst/>
                <a:latin typeface="Times New Roman" panose="02020603050405020304" pitchFamily="18" charset="0"/>
                <a:cs typeface="Times New Roman" panose="02020603050405020304" pitchFamily="18" charset="0"/>
              </a:rPr>
              <a:t>based on the results of our model.</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将我们的模型应用于</a:t>
            </a:r>
            <a:r>
              <a:rPr lang="zh-CN" altLang="en-US" sz="1500" b="1" dirty="0">
                <a:latin typeface="Times New Roman" panose="02020603050405020304" pitchFamily="18" charset="0"/>
                <a:cs typeface="Times New Roman" panose="02020603050405020304" pitchFamily="18" charset="0"/>
              </a:rPr>
              <a:t>真实飞机</a:t>
            </a:r>
            <a:r>
              <a:rPr lang="zh-CN" altLang="en-US" sz="1500" dirty="0">
                <a:latin typeface="Times New Roman" panose="02020603050405020304" pitchFamily="18" charset="0"/>
                <a:cs typeface="Times New Roman" panose="02020603050405020304" pitchFamily="18" charset="0"/>
              </a:rPr>
              <a:t>上，找到</a:t>
            </a:r>
            <a:r>
              <a:rPr lang="zh-CN" altLang="en-US" sz="1500" b="1" dirty="0">
                <a:latin typeface="Times New Roman" panose="02020603050405020304" pitchFamily="18" charset="0"/>
                <a:cs typeface="Times New Roman" panose="02020603050405020304" pitchFamily="18" charset="0"/>
              </a:rPr>
              <a:t>使登离机时间最小化</a:t>
            </a:r>
            <a:r>
              <a:rPr lang="zh-CN" altLang="en-US" sz="1500" dirty="0">
                <a:latin typeface="Times New Roman" panose="02020603050405020304" pitchFamily="18" charset="0"/>
                <a:cs typeface="Times New Roman" panose="02020603050405020304" pitchFamily="18" charset="0"/>
              </a:rPr>
              <a:t>的方案。</a:t>
            </a: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Apply our model to </a:t>
            </a:r>
            <a:r>
              <a:rPr lang="en-US" altLang="zh-CN" sz="1500" b="1" i="0" dirty="0">
                <a:effectLst/>
                <a:latin typeface="Times New Roman" panose="02020603050405020304" pitchFamily="18" charset="0"/>
                <a:cs typeface="Times New Roman" panose="02020603050405020304" pitchFamily="18" charset="0"/>
              </a:rPr>
              <a:t>real-life planes</a:t>
            </a:r>
            <a:r>
              <a:rPr lang="en-US" altLang="zh-CN" sz="1500" b="0" i="0" dirty="0">
                <a:effectLst/>
                <a:latin typeface="Times New Roman" panose="02020603050405020304" pitchFamily="18" charset="0"/>
                <a:cs typeface="Times New Roman" panose="02020603050405020304" pitchFamily="18" charset="0"/>
              </a:rPr>
              <a:t> and find out the best strategy which </a:t>
            </a:r>
            <a:r>
              <a:rPr lang="en-US" altLang="zh-CN" sz="1500" b="1" i="0" dirty="0" err="1">
                <a:effectLst/>
                <a:latin typeface="Times New Roman" panose="02020603050405020304" pitchFamily="18" charset="0"/>
                <a:cs typeface="Times New Roman" panose="02020603050405020304" pitchFamily="18" charset="0"/>
              </a:rPr>
              <a:t>minimises</a:t>
            </a:r>
            <a:r>
              <a:rPr lang="en-US" altLang="zh-CN" sz="1500" b="1" i="0" dirty="0">
                <a:effectLst/>
                <a:latin typeface="Times New Roman" panose="02020603050405020304" pitchFamily="18" charset="0"/>
                <a:cs typeface="Times New Roman" panose="02020603050405020304" pitchFamily="18" charset="0"/>
              </a:rPr>
              <a:t> the boarding and disembarking time</a:t>
            </a:r>
            <a:r>
              <a:rPr lang="en-US" altLang="zh-CN" sz="1500" b="0" i="0" dirty="0">
                <a:effectLst/>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482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Commonly 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：放置行李时间影响比较（方差）</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：放置行李时间影响比较（总时间）</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：插队影响比较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：乘客人数减少影响比较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grpSp>
        <p:nvGrpSpPr>
          <p:cNvPr id="3" name="组合 2"/>
          <p:cNvGrpSpPr/>
          <p:nvPr/>
        </p:nvGrpSpPr>
        <p:grpSpPr>
          <a:xfrm>
            <a:off x="3122676" y="2077212"/>
            <a:ext cx="8841511" cy="4654066"/>
            <a:chOff x="2779776" y="1975612"/>
            <a:chExt cx="8841511" cy="4654066"/>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838399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11084" y="1885951"/>
            <a:ext cx="11769833" cy="4848828"/>
            <a:chOff x="211084" y="1885951"/>
            <a:chExt cx="11769833" cy="4848828"/>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TETA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TETA</a:t>
              </a:r>
              <a:endParaRPr lang="zh-CN" altLang="en-US" sz="1500" dirty="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9385469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应用到不同机型（准备部分）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368371" y="2426397"/>
            <a:ext cx="9455258" cy="1437741"/>
          </a:xfrm>
          <a:prstGeom prst="rect">
            <a:avLst/>
          </a:prstGeom>
          <a:ln>
            <a:noFill/>
          </a:ln>
          <a:effectLst>
            <a:outerShdw blurRad="190500" algn="tl" rotWithShape="0">
              <a:srgbClr val="000000">
                <a:alpha val="70000"/>
              </a:srgbClr>
            </a:outerShdw>
          </a:effectLst>
        </p:spPr>
      </p:pic>
      <mc:AlternateContent xmlns:mc="http://schemas.openxmlformats.org/markup-compatibility/2006">
        <mc:Choice xmlns:a14="http://schemas.microsoft.com/office/drawing/2010/main" Requires="a14">
          <p:sp>
            <p:nvSpPr>
              <p:cNvPr id="5" name="副标题 2"/>
              <p:cNvSpPr>
                <a:spLocks noGrp="1"/>
              </p:cNvSpPr>
              <p:nvPr>
                <p:ph idx="1"/>
              </p:nvPr>
            </p:nvSpPr>
            <p:spPr>
              <a:xfrm>
                <a:off x="810000" y="4096807"/>
                <a:ext cx="9239688" cy="2730713"/>
              </a:xfrm>
            </p:spPr>
            <p:txBody>
              <a:bodyPr anchor="t">
                <a:noAutofit/>
              </a:bodyPr>
              <a:lstStyle/>
              <a:p>
                <a:pPr>
                  <a:buFont typeface="Wingdings" panose="05000000000000000000" pitchFamily="2" charset="2"/>
                  <a:buChar char="p"/>
                </a:pPr>
                <a:r>
                  <a:rPr lang="zh-CN" altLang="en-US"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“占有率”引导的最优化  </a:t>
                </a: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Claim 2 – Optimization based on occupationa</a:t>
                </a: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l rate</a:t>
                </a:r>
                <a:endPar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确定优先级 </a:t>
                </a: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Determining the priority</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主</a:t>
                </a: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过道 </a:t>
                </a: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Main cells</a:t>
                </a:r>
              </a:p>
              <a:p>
                <a:pPr lvl="2">
                  <a:buFont typeface="Wingdings" panose="05000000000000000000" pitchFamily="2" charset="2"/>
                  <a:buChar char="p"/>
                </a:pP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块过道 </a:t>
                </a: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Block cells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引入效率变量</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Introducing the </a:t>
                </a:r>
                <a:r>
                  <a:rPr lang="en-US" altLang="zh-CN" sz="1500" i="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efficiency </a:t>
                </a: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variable </a:t>
                </a:r>
                <a14:m>
                  <m:oMath xmlns:m="http://schemas.openxmlformats.org/officeDocument/2006/math">
                    <m:sSub>
                      <m:sSubPr>
                        <m:ctrlP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仅</a:t>
                </a: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为了做出不同块的定性解释</a:t>
                </a:r>
                <a:endPar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introduce this variable solely for the purpose of qualitative analysis of multiple blocks.</a:t>
                </a:r>
              </a:p>
            </p:txBody>
          </p:sp>
        </mc:Choice>
        <mc:Fallback>
          <p:sp>
            <p:nvSpPr>
              <p:cNvPr id="5" name="副标题 2"/>
              <p:cNvSpPr>
                <a:spLocks noGrp="1" noRot="1" noChangeAspect="1" noMove="1" noResize="1" noEditPoints="1" noAdjustHandles="1" noChangeArrowheads="1" noChangeShapeType="1" noTextEdit="1"/>
              </p:cNvSpPr>
              <p:nvPr>
                <p:ph idx="1"/>
              </p:nvPr>
            </p:nvSpPr>
            <p:spPr>
              <a:xfrm>
                <a:off x="810000" y="4096807"/>
                <a:ext cx="9239688" cy="2730713"/>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30614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Model Structure</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777616" y="2758106"/>
            <a:ext cx="3569247" cy="523220"/>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本模型的结构</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grpSp>
        <p:nvGrpSpPr>
          <p:cNvPr id="10" name="组合 9"/>
          <p:cNvGrpSpPr/>
          <p:nvPr/>
        </p:nvGrpSpPr>
        <p:grpSpPr>
          <a:xfrm>
            <a:off x="411480" y="2291440"/>
            <a:ext cx="7591676" cy="3365681"/>
            <a:chOff x="411480" y="2291440"/>
            <a:chExt cx="7591676" cy="3365681"/>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480" y="2291440"/>
              <a:ext cx="7591676" cy="2753000"/>
            </a:xfrm>
            <a:prstGeom prst="rect">
              <a:avLst/>
            </a:prstGeom>
          </p:spPr>
        </p:pic>
        <p:sp>
          <p:nvSpPr>
            <p:cNvPr id="9" name="文本框 8"/>
            <p:cNvSpPr txBox="1"/>
            <p:nvPr/>
          </p:nvSpPr>
          <p:spPr>
            <a:xfrm>
              <a:off x="1168963" y="5133901"/>
              <a:ext cx="6076709" cy="523220"/>
            </a:xfrm>
            <a:prstGeom prst="rect">
              <a:avLst/>
            </a:prstGeom>
            <a:noFill/>
          </p:spPr>
          <p:txBody>
            <a:bodyPr wrap="square" rtlCol="0">
              <a:spAutoFit/>
            </a:bodyPr>
            <a:lstStyle/>
            <a:p>
              <a:pPr algn="ctr"/>
              <a:r>
                <a:rPr lang="zh-CN" altLang="en-US" sz="1400" dirty="0" smtClean="0"/>
                <a:t>图 最优登机步骤流程图</a:t>
              </a:r>
              <a:endParaRPr lang="en-US" altLang="zh-CN" sz="1400" dirty="0" smtClean="0"/>
            </a:p>
            <a:p>
              <a:pPr algn="ctr"/>
              <a:r>
                <a:rPr lang="en-US" altLang="zh-CN" sz="1400" dirty="0" smtClean="0"/>
                <a:t>Fig. Flow chart for the optimal boarding method</a:t>
              </a:r>
              <a:endParaRPr lang="zh-CN" altLang="en-US" sz="1400" dirty="0"/>
            </a:p>
          </p:txBody>
        </p:sp>
      </p:grpSp>
      <p:sp>
        <p:nvSpPr>
          <p:cNvPr id="11" name="矩形 10"/>
          <p:cNvSpPr/>
          <p:nvPr/>
        </p:nvSpPr>
        <p:spPr>
          <a:xfrm>
            <a:off x="8401632" y="1980111"/>
            <a:ext cx="3565014" cy="2176600"/>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01632" y="4156710"/>
            <a:ext cx="3565014" cy="2584449"/>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0304" y="5808514"/>
            <a:ext cx="2450592" cy="553998"/>
          </a:xfrm>
          <a:prstGeom prst="rect">
            <a:avLst/>
          </a:prstGeom>
          <a:noFill/>
          <a:ln w="28575">
            <a:solidFill>
              <a:srgbClr val="0F007B"/>
            </a:solidFill>
            <a:prstDash val="sysDash"/>
          </a:ln>
        </p:spPr>
        <p:txBody>
          <a:bodyPr wrap="square" rtlCol="0">
            <a:spAutoFit/>
          </a:bodyPr>
          <a:lstStyle/>
          <a:p>
            <a:r>
              <a:rPr lang="zh-CN" altLang="en-US" sz="1500" dirty="0" smtClean="0"/>
              <a:t>两种区块划分</a:t>
            </a:r>
            <a:endParaRPr lang="en-US" altLang="zh-CN" sz="1500" dirty="0" smtClean="0"/>
          </a:p>
          <a:p>
            <a:r>
              <a:rPr lang="en-US" altLang="zh-CN" sz="1500" dirty="0" smtClean="0"/>
              <a:t>Two block division schemes</a:t>
            </a:r>
            <a:endParaRPr lang="zh-CN" altLang="en-US" sz="1500" dirty="0"/>
          </a:p>
        </p:txBody>
      </p:sp>
      <p:cxnSp>
        <p:nvCxnSpPr>
          <p:cNvPr id="16" name="直接箭头连接符 15"/>
          <p:cNvCxnSpPr/>
          <p:nvPr/>
        </p:nvCxnSpPr>
        <p:spPr>
          <a:xfrm flipV="1">
            <a:off x="7516368" y="3667940"/>
            <a:ext cx="885264" cy="2123260"/>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959000" y="5942594"/>
            <a:ext cx="442632" cy="196078"/>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6033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nvSpPr>
        <p:spPr>
          <a:xfrm>
            <a:off x="7367295" y="5772806"/>
            <a:ext cx="3468414" cy="523220"/>
          </a:xfrm>
          <a:prstGeom prst="rect">
            <a:avLst/>
          </a:prstGeom>
          <a:noFill/>
        </p:spPr>
        <p:txBody>
          <a:bodyPr wrap="square" rtlCol="0">
            <a:spAutoFit/>
          </a:bodyPr>
          <a:lstStyle/>
          <a:p>
            <a:pPr algn="ctr"/>
            <a:r>
              <a:rPr lang="zh-CN" altLang="en-US" sz="1400" dirty="0">
                <a:latin typeface="宋体" panose="02010600030101010101" pitchFamily="2" charset="-122"/>
              </a:rPr>
              <a:t>图 理想登机方案</a:t>
            </a:r>
            <a:endParaRPr lang="en-US" altLang="zh-CN" sz="1400" dirty="0">
              <a:latin typeface="宋体" panose="02010600030101010101" pitchFamily="2" charset="-122"/>
            </a:endParaRPr>
          </a:p>
          <a:p>
            <a:pPr algn="ctr"/>
            <a:r>
              <a:rPr lang="en-US" altLang="zh-CN" sz="1400" dirty="0">
                <a:latin typeface="Times New Roman" panose="02020603050405020304" pitchFamily="18" charset="0"/>
                <a:cs typeface="Times New Roman" panose="02020603050405020304" pitchFamily="18" charset="0"/>
              </a:rPr>
              <a:t>Fig. Ideal Boarding Scheme</a:t>
            </a:r>
            <a:endParaRPr lang="zh-CN" altLang="en-US" sz="14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5449" y="2368497"/>
            <a:ext cx="7018215" cy="370910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489699" y="3060117"/>
            <a:ext cx="5223607" cy="2692983"/>
          </a:xfrm>
          <a:custGeom>
            <a:avLst/>
            <a:gdLst>
              <a:gd name="connsiteX0" fmla="*/ 2858338 w 6345741"/>
              <a:gd name="connsiteY0" fmla="*/ 0 h 3271489"/>
              <a:gd name="connsiteX1" fmla="*/ 4720849 w 6345741"/>
              <a:gd name="connsiteY1" fmla="*/ 0 h 3271489"/>
              <a:gd name="connsiteX2" fmla="*/ 4690906 w 6345741"/>
              <a:gd name="connsiteY2" fmla="*/ 25689 h 3271489"/>
              <a:gd name="connsiteX3" fmla="*/ 4632167 w 6345741"/>
              <a:gd name="connsiteY3" fmla="*/ 76013 h 3271489"/>
              <a:gd name="connsiteX4" fmla="*/ 4602332 w 6345741"/>
              <a:gd name="connsiteY4" fmla="*/ 97027 h 3271489"/>
              <a:gd name="connsiteX5" fmla="*/ 4602588 w 6345741"/>
              <a:gd name="connsiteY5" fmla="*/ 95896 h 3271489"/>
              <a:gd name="connsiteX6" fmla="*/ 4601521 w 6345741"/>
              <a:gd name="connsiteY6" fmla="*/ 97598 h 3271489"/>
              <a:gd name="connsiteX7" fmla="*/ 4602332 w 6345741"/>
              <a:gd name="connsiteY7" fmla="*/ 97027 h 3271489"/>
              <a:gd name="connsiteX8" fmla="*/ 4602115 w 6345741"/>
              <a:gd name="connsiteY8" fmla="*/ 97985 h 3271489"/>
              <a:gd name="connsiteX9" fmla="*/ 4555967 w 6345741"/>
              <a:gd name="connsiteY9" fmla="*/ 139513 h 3271489"/>
              <a:gd name="connsiteX10" fmla="*/ 4505167 w 6345741"/>
              <a:gd name="connsiteY10" fmla="*/ 177613 h 3271489"/>
              <a:gd name="connsiteX11" fmla="*/ 4467067 w 6345741"/>
              <a:gd name="connsiteY11" fmla="*/ 228413 h 3271489"/>
              <a:gd name="connsiteX12" fmla="*/ 4454367 w 6345741"/>
              <a:gd name="connsiteY12" fmla="*/ 406213 h 3271489"/>
              <a:gd name="connsiteX13" fmla="*/ 4479767 w 6345741"/>
              <a:gd name="connsiteY13" fmla="*/ 520513 h 3271489"/>
              <a:gd name="connsiteX14" fmla="*/ 4505167 w 6345741"/>
              <a:gd name="connsiteY14" fmla="*/ 596713 h 3271489"/>
              <a:gd name="connsiteX15" fmla="*/ 4555967 w 6345741"/>
              <a:gd name="connsiteY15" fmla="*/ 672913 h 3271489"/>
              <a:gd name="connsiteX16" fmla="*/ 4568667 w 6345741"/>
              <a:gd name="connsiteY16" fmla="*/ 711013 h 3271489"/>
              <a:gd name="connsiteX17" fmla="*/ 4619467 w 6345741"/>
              <a:gd name="connsiteY17" fmla="*/ 774513 h 3271489"/>
              <a:gd name="connsiteX18" fmla="*/ 4682967 w 6345741"/>
              <a:gd name="connsiteY18" fmla="*/ 838013 h 3271489"/>
              <a:gd name="connsiteX19" fmla="*/ 4733767 w 6345741"/>
              <a:gd name="connsiteY19" fmla="*/ 901513 h 3271489"/>
              <a:gd name="connsiteX20" fmla="*/ 4822667 w 6345741"/>
              <a:gd name="connsiteY20" fmla="*/ 1003113 h 3271489"/>
              <a:gd name="connsiteX21" fmla="*/ 4860767 w 6345741"/>
              <a:gd name="connsiteY21" fmla="*/ 1041213 h 3271489"/>
              <a:gd name="connsiteX22" fmla="*/ 4987767 w 6345741"/>
              <a:gd name="connsiteY22" fmla="*/ 1092013 h 3271489"/>
              <a:gd name="connsiteX23" fmla="*/ 5521167 w 6345741"/>
              <a:gd name="connsiteY23" fmla="*/ 1104713 h 3271489"/>
              <a:gd name="connsiteX24" fmla="*/ 5825967 w 6345741"/>
              <a:gd name="connsiteY24" fmla="*/ 1079313 h 3271489"/>
              <a:gd name="connsiteX25" fmla="*/ 5902167 w 6345741"/>
              <a:gd name="connsiteY25" fmla="*/ 1066613 h 3271489"/>
              <a:gd name="connsiteX26" fmla="*/ 5952967 w 6345741"/>
              <a:gd name="connsiteY26" fmla="*/ 1053913 h 3271489"/>
              <a:gd name="connsiteX27" fmla="*/ 6333967 w 6345741"/>
              <a:gd name="connsiteY27" fmla="*/ 1041213 h 3271489"/>
              <a:gd name="connsiteX28" fmla="*/ 6342433 w 6345741"/>
              <a:gd name="connsiteY28" fmla="*/ 1043653 h 3271489"/>
              <a:gd name="connsiteX29" fmla="*/ 6345741 w 6345741"/>
              <a:gd name="connsiteY29" fmla="*/ 1044653 h 3271489"/>
              <a:gd name="connsiteX30" fmla="*/ 6345741 w 6345741"/>
              <a:gd name="connsiteY30" fmla="*/ 2165668 h 3271489"/>
              <a:gd name="connsiteX31" fmla="*/ 6308567 w 6345741"/>
              <a:gd name="connsiteY31" fmla="*/ 2171513 h 3271489"/>
              <a:gd name="connsiteX32" fmla="*/ 6194267 w 6345741"/>
              <a:gd name="connsiteY32" fmla="*/ 2196913 h 3271489"/>
              <a:gd name="connsiteX33" fmla="*/ 6105367 w 6345741"/>
              <a:gd name="connsiteY33" fmla="*/ 2209613 h 3271489"/>
              <a:gd name="connsiteX34" fmla="*/ 6105367 w 6345741"/>
              <a:gd name="connsiteY34" fmla="*/ 2387413 h 3271489"/>
              <a:gd name="connsiteX35" fmla="*/ 6118067 w 6345741"/>
              <a:gd name="connsiteY35" fmla="*/ 2514413 h 3271489"/>
              <a:gd name="connsiteX36" fmla="*/ 6130767 w 6345741"/>
              <a:gd name="connsiteY36" fmla="*/ 2552513 h 3271489"/>
              <a:gd name="connsiteX37" fmla="*/ 6156167 w 6345741"/>
              <a:gd name="connsiteY37" fmla="*/ 2628713 h 3271489"/>
              <a:gd name="connsiteX38" fmla="*/ 6181567 w 6345741"/>
              <a:gd name="connsiteY38" fmla="*/ 2704913 h 3271489"/>
              <a:gd name="connsiteX39" fmla="*/ 6206967 w 6345741"/>
              <a:gd name="connsiteY39" fmla="*/ 2882713 h 3271489"/>
              <a:gd name="connsiteX40" fmla="*/ 6232367 w 6345741"/>
              <a:gd name="connsiteY40" fmla="*/ 2997013 h 3271489"/>
              <a:gd name="connsiteX41" fmla="*/ 6245067 w 6345741"/>
              <a:gd name="connsiteY41" fmla="*/ 3035113 h 3271489"/>
              <a:gd name="connsiteX42" fmla="*/ 6283167 w 6345741"/>
              <a:gd name="connsiteY42" fmla="*/ 3149413 h 3271489"/>
              <a:gd name="connsiteX43" fmla="*/ 6301648 w 6345741"/>
              <a:gd name="connsiteY43" fmla="*/ 3237200 h 3271489"/>
              <a:gd name="connsiteX44" fmla="*/ 6304284 w 6345741"/>
              <a:gd name="connsiteY44" fmla="*/ 3271489 h 3271489"/>
              <a:gd name="connsiteX45" fmla="*/ 4141961 w 6345741"/>
              <a:gd name="connsiteY45" fmla="*/ 3271489 h 3271489"/>
              <a:gd name="connsiteX46" fmla="*/ 4136867 w 6345741"/>
              <a:gd name="connsiteY46" fmla="*/ 3263713 h 3271489"/>
              <a:gd name="connsiteX47" fmla="*/ 4060667 w 6345741"/>
              <a:gd name="connsiteY47" fmla="*/ 3238313 h 3271489"/>
              <a:gd name="connsiteX48" fmla="*/ 4022567 w 6345741"/>
              <a:gd name="connsiteY48" fmla="*/ 3200213 h 3271489"/>
              <a:gd name="connsiteX49" fmla="*/ 3984467 w 6345741"/>
              <a:gd name="connsiteY49" fmla="*/ 3174813 h 3271489"/>
              <a:gd name="connsiteX50" fmla="*/ 3933667 w 6345741"/>
              <a:gd name="connsiteY50" fmla="*/ 3136713 h 3271489"/>
              <a:gd name="connsiteX51" fmla="*/ 3882867 w 6345741"/>
              <a:gd name="connsiteY51" fmla="*/ 3162113 h 3271489"/>
              <a:gd name="connsiteX52" fmla="*/ 3908267 w 6345741"/>
              <a:gd name="connsiteY52" fmla="*/ 3238313 h 3271489"/>
              <a:gd name="connsiteX53" fmla="*/ 3912683 w 6345741"/>
              <a:gd name="connsiteY53" fmla="*/ 3271489 h 3271489"/>
              <a:gd name="connsiteX54" fmla="*/ 1281663 w 6345741"/>
              <a:gd name="connsiteY54" fmla="*/ 3271489 h 3271489"/>
              <a:gd name="connsiteX55" fmla="*/ 1262144 w 6345741"/>
              <a:gd name="connsiteY55" fmla="*/ 3262433 h 3271489"/>
              <a:gd name="connsiteX56" fmla="*/ 1241267 w 6345741"/>
              <a:gd name="connsiteY56" fmla="*/ 3238313 h 3271489"/>
              <a:gd name="connsiteX57" fmla="*/ 1228567 w 6345741"/>
              <a:gd name="connsiteY57" fmla="*/ 3136713 h 3271489"/>
              <a:gd name="connsiteX58" fmla="*/ 1241267 w 6345741"/>
              <a:gd name="connsiteY58" fmla="*/ 3073213 h 3271489"/>
              <a:gd name="connsiteX59" fmla="*/ 1266667 w 6345741"/>
              <a:gd name="connsiteY59" fmla="*/ 2997013 h 3271489"/>
              <a:gd name="connsiteX60" fmla="*/ 1266667 w 6345741"/>
              <a:gd name="connsiteY60" fmla="*/ 2743013 h 3271489"/>
              <a:gd name="connsiteX61" fmla="*/ 1190467 w 6345741"/>
              <a:gd name="connsiteY61" fmla="*/ 2692213 h 3271489"/>
              <a:gd name="connsiteX62" fmla="*/ 1152367 w 6345741"/>
              <a:gd name="connsiteY62" fmla="*/ 2679513 h 3271489"/>
              <a:gd name="connsiteX63" fmla="*/ 1076167 w 6345741"/>
              <a:gd name="connsiteY63" fmla="*/ 2628713 h 3271489"/>
              <a:gd name="connsiteX64" fmla="*/ 936467 w 6345741"/>
              <a:gd name="connsiteY64" fmla="*/ 2590613 h 3271489"/>
              <a:gd name="connsiteX65" fmla="*/ 860267 w 6345741"/>
              <a:gd name="connsiteY65" fmla="*/ 2552513 h 3271489"/>
              <a:gd name="connsiteX66" fmla="*/ 822167 w 6345741"/>
              <a:gd name="connsiteY66" fmla="*/ 2539813 h 3271489"/>
              <a:gd name="connsiteX67" fmla="*/ 784067 w 6345741"/>
              <a:gd name="connsiteY67" fmla="*/ 2514413 h 3271489"/>
              <a:gd name="connsiteX68" fmla="*/ 733267 w 6345741"/>
              <a:gd name="connsiteY68" fmla="*/ 2489013 h 3271489"/>
              <a:gd name="connsiteX69" fmla="*/ 669767 w 6345741"/>
              <a:gd name="connsiteY69" fmla="*/ 2374713 h 3271489"/>
              <a:gd name="connsiteX70" fmla="*/ 644367 w 6345741"/>
              <a:gd name="connsiteY70" fmla="*/ 2336613 h 3271489"/>
              <a:gd name="connsiteX71" fmla="*/ 618967 w 6345741"/>
              <a:gd name="connsiteY71" fmla="*/ 2285813 h 3271489"/>
              <a:gd name="connsiteX72" fmla="*/ 606267 w 6345741"/>
              <a:gd name="connsiteY72" fmla="*/ 2247713 h 3271489"/>
              <a:gd name="connsiteX73" fmla="*/ 428467 w 6345741"/>
              <a:gd name="connsiteY73" fmla="*/ 2235013 h 3271489"/>
              <a:gd name="connsiteX74" fmla="*/ 352267 w 6345741"/>
              <a:gd name="connsiteY74" fmla="*/ 2285813 h 3271489"/>
              <a:gd name="connsiteX75" fmla="*/ 136367 w 6345741"/>
              <a:gd name="connsiteY75" fmla="*/ 2298513 h 3271489"/>
              <a:gd name="connsiteX76" fmla="*/ 60167 w 6345741"/>
              <a:gd name="connsiteY76" fmla="*/ 2285813 h 3271489"/>
              <a:gd name="connsiteX77" fmla="*/ 11558 w 6345741"/>
              <a:gd name="connsiteY77" fmla="*/ 2279488 h 3271489"/>
              <a:gd name="connsiteX78" fmla="*/ 0 w 6345741"/>
              <a:gd name="connsiteY78" fmla="*/ 2277506 h 3271489"/>
              <a:gd name="connsiteX79" fmla="*/ 0 w 6345741"/>
              <a:gd name="connsiteY79" fmla="*/ 1205230 h 3271489"/>
              <a:gd name="connsiteX80" fmla="*/ 580867 w 6345741"/>
              <a:gd name="connsiteY80" fmla="*/ 1193613 h 3271489"/>
              <a:gd name="connsiteX81" fmla="*/ 1355567 w 6345741"/>
              <a:gd name="connsiteY81" fmla="*/ 1168213 h 3271489"/>
              <a:gd name="connsiteX82" fmla="*/ 2003267 w 6345741"/>
              <a:gd name="connsiteY82" fmla="*/ 1180913 h 3271489"/>
              <a:gd name="connsiteX83" fmla="*/ 2041367 w 6345741"/>
              <a:gd name="connsiteY83" fmla="*/ 1168213 h 3271489"/>
              <a:gd name="connsiteX84" fmla="*/ 2079467 w 6345741"/>
              <a:gd name="connsiteY84" fmla="*/ 1155513 h 3271489"/>
              <a:gd name="connsiteX85" fmla="*/ 2193767 w 6345741"/>
              <a:gd name="connsiteY85" fmla="*/ 1117413 h 3271489"/>
              <a:gd name="connsiteX86" fmla="*/ 2269967 w 6345741"/>
              <a:gd name="connsiteY86" fmla="*/ 1066613 h 3271489"/>
              <a:gd name="connsiteX87" fmla="*/ 2308067 w 6345741"/>
              <a:gd name="connsiteY87" fmla="*/ 1053913 h 3271489"/>
              <a:gd name="connsiteX88" fmla="*/ 2333467 w 6345741"/>
              <a:gd name="connsiteY88" fmla="*/ 1015813 h 3271489"/>
              <a:gd name="connsiteX89" fmla="*/ 2384267 w 6345741"/>
              <a:gd name="connsiteY89" fmla="*/ 939613 h 3271489"/>
              <a:gd name="connsiteX90" fmla="*/ 2473167 w 6345741"/>
              <a:gd name="connsiteY90" fmla="*/ 825313 h 3271489"/>
              <a:gd name="connsiteX91" fmla="*/ 2536667 w 6345741"/>
              <a:gd name="connsiteY91" fmla="*/ 749113 h 3271489"/>
              <a:gd name="connsiteX92" fmla="*/ 2562067 w 6345741"/>
              <a:gd name="connsiteY92" fmla="*/ 672913 h 3271489"/>
              <a:gd name="connsiteX93" fmla="*/ 2587467 w 6345741"/>
              <a:gd name="connsiteY93" fmla="*/ 634813 h 3271489"/>
              <a:gd name="connsiteX94" fmla="*/ 2600167 w 6345741"/>
              <a:gd name="connsiteY94" fmla="*/ 596713 h 3271489"/>
              <a:gd name="connsiteX95" fmla="*/ 2625567 w 6345741"/>
              <a:gd name="connsiteY95" fmla="*/ 545913 h 3271489"/>
              <a:gd name="connsiteX96" fmla="*/ 2650967 w 6345741"/>
              <a:gd name="connsiteY96" fmla="*/ 507813 h 3271489"/>
              <a:gd name="connsiteX97" fmla="*/ 2663667 w 6345741"/>
              <a:gd name="connsiteY97" fmla="*/ 469713 h 3271489"/>
              <a:gd name="connsiteX98" fmla="*/ 2701767 w 6345741"/>
              <a:gd name="connsiteY98" fmla="*/ 393513 h 3271489"/>
              <a:gd name="connsiteX99" fmla="*/ 2752567 w 6345741"/>
              <a:gd name="connsiteY99" fmla="*/ 317313 h 3271489"/>
              <a:gd name="connsiteX100" fmla="*/ 2777967 w 6345741"/>
              <a:gd name="connsiteY100" fmla="*/ 241113 h 3271489"/>
              <a:gd name="connsiteX101" fmla="*/ 2803367 w 6345741"/>
              <a:gd name="connsiteY101" fmla="*/ 190313 h 3271489"/>
              <a:gd name="connsiteX102" fmla="*/ 2828767 w 6345741"/>
              <a:gd name="connsiteY102" fmla="*/ 101413 h 3271489"/>
              <a:gd name="connsiteX103" fmla="*/ 2841467 w 6345741"/>
              <a:gd name="connsiteY103" fmla="*/ 63313 h 3271489"/>
              <a:gd name="connsiteX104" fmla="*/ 2854167 w 6345741"/>
              <a:gd name="connsiteY104" fmla="*/ 12513 h 3271489"/>
              <a:gd name="connsiteX105" fmla="*/ 2858338 w 6345741"/>
              <a:gd name="connsiteY105" fmla="*/ 0 h 32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45741" h="3271489">
                <a:moveTo>
                  <a:pt x="2858338" y="0"/>
                </a:moveTo>
                <a:lnTo>
                  <a:pt x="4720849" y="0"/>
                </a:lnTo>
                <a:lnTo>
                  <a:pt x="4690906" y="25689"/>
                </a:lnTo>
                <a:cubicBezTo>
                  <a:pt x="4644553" y="67539"/>
                  <a:pt x="4748694" y="-7221"/>
                  <a:pt x="4632167" y="76013"/>
                </a:cubicBezTo>
                <a:lnTo>
                  <a:pt x="4602332" y="97027"/>
                </a:lnTo>
                <a:lnTo>
                  <a:pt x="4602588" y="95896"/>
                </a:lnTo>
                <a:cubicBezTo>
                  <a:pt x="4597395" y="98142"/>
                  <a:pt x="4574531" y="116148"/>
                  <a:pt x="4601521" y="97598"/>
                </a:cubicBezTo>
                <a:lnTo>
                  <a:pt x="4602332" y="97027"/>
                </a:lnTo>
                <a:lnTo>
                  <a:pt x="4602115" y="97985"/>
                </a:lnTo>
                <a:cubicBezTo>
                  <a:pt x="4598184" y="102438"/>
                  <a:pt x="4585615" y="114101"/>
                  <a:pt x="4555967" y="139513"/>
                </a:cubicBezTo>
                <a:cubicBezTo>
                  <a:pt x="4539896" y="153288"/>
                  <a:pt x="4520134" y="162646"/>
                  <a:pt x="4505167" y="177613"/>
                </a:cubicBezTo>
                <a:cubicBezTo>
                  <a:pt x="4490200" y="192580"/>
                  <a:pt x="4471659" y="207750"/>
                  <a:pt x="4467067" y="228413"/>
                </a:cubicBezTo>
                <a:cubicBezTo>
                  <a:pt x="4454177" y="286416"/>
                  <a:pt x="4458600" y="346946"/>
                  <a:pt x="4454367" y="406213"/>
                </a:cubicBezTo>
                <a:cubicBezTo>
                  <a:pt x="4470490" y="486829"/>
                  <a:pt x="4461832" y="448772"/>
                  <a:pt x="4479767" y="520513"/>
                </a:cubicBezTo>
                <a:cubicBezTo>
                  <a:pt x="4486261" y="546488"/>
                  <a:pt x="4496700" y="571313"/>
                  <a:pt x="4505167" y="596713"/>
                </a:cubicBezTo>
                <a:cubicBezTo>
                  <a:pt x="4514820" y="625673"/>
                  <a:pt x="4541142" y="646228"/>
                  <a:pt x="4555967" y="672913"/>
                </a:cubicBezTo>
                <a:cubicBezTo>
                  <a:pt x="4562468" y="684615"/>
                  <a:pt x="4560304" y="700560"/>
                  <a:pt x="4568667" y="711013"/>
                </a:cubicBezTo>
                <a:cubicBezTo>
                  <a:pt x="4634319" y="793077"/>
                  <a:pt x="4587545" y="678748"/>
                  <a:pt x="4619467" y="774513"/>
                </a:cubicBezTo>
                <a:cubicBezTo>
                  <a:pt x="4721067" y="842246"/>
                  <a:pt x="4598300" y="753346"/>
                  <a:pt x="4682967" y="838013"/>
                </a:cubicBezTo>
                <a:cubicBezTo>
                  <a:pt x="4740412" y="895458"/>
                  <a:pt x="4709043" y="827340"/>
                  <a:pt x="4733767" y="901513"/>
                </a:cubicBezTo>
                <a:cubicBezTo>
                  <a:pt x="4807525" y="950685"/>
                  <a:pt x="4742885" y="900536"/>
                  <a:pt x="4822667" y="1003113"/>
                </a:cubicBezTo>
                <a:cubicBezTo>
                  <a:pt x="4833694" y="1017290"/>
                  <a:pt x="4846152" y="1030774"/>
                  <a:pt x="4860767" y="1041213"/>
                </a:cubicBezTo>
                <a:cubicBezTo>
                  <a:pt x="4883274" y="1057289"/>
                  <a:pt x="4967486" y="1090745"/>
                  <a:pt x="4987767" y="1092013"/>
                </a:cubicBezTo>
                <a:cubicBezTo>
                  <a:pt x="5165271" y="1103107"/>
                  <a:pt x="5343367" y="1100480"/>
                  <a:pt x="5521167" y="1104713"/>
                </a:cubicBezTo>
                <a:cubicBezTo>
                  <a:pt x="5789544" y="1071166"/>
                  <a:pt x="5390983" y="1118857"/>
                  <a:pt x="5825967" y="1079313"/>
                </a:cubicBezTo>
                <a:cubicBezTo>
                  <a:pt x="5851612" y="1076982"/>
                  <a:pt x="5876917" y="1071663"/>
                  <a:pt x="5902167" y="1066613"/>
                </a:cubicBezTo>
                <a:cubicBezTo>
                  <a:pt x="5919283" y="1063190"/>
                  <a:pt x="5935543" y="1054938"/>
                  <a:pt x="5952967" y="1053913"/>
                </a:cubicBezTo>
                <a:cubicBezTo>
                  <a:pt x="6079818" y="1046451"/>
                  <a:pt x="6206967" y="1045446"/>
                  <a:pt x="6333967" y="1041213"/>
                </a:cubicBezTo>
                <a:cubicBezTo>
                  <a:pt x="6333967" y="1041213"/>
                  <a:pt x="6337200" y="1042121"/>
                  <a:pt x="6342433" y="1043653"/>
                </a:cubicBezTo>
                <a:lnTo>
                  <a:pt x="6345741" y="1044653"/>
                </a:lnTo>
                <a:lnTo>
                  <a:pt x="6345741" y="2165668"/>
                </a:lnTo>
                <a:lnTo>
                  <a:pt x="6308567" y="2171513"/>
                </a:lnTo>
                <a:cubicBezTo>
                  <a:pt x="6194400" y="2194346"/>
                  <a:pt x="6327350" y="2174732"/>
                  <a:pt x="6194267" y="2196913"/>
                </a:cubicBezTo>
                <a:cubicBezTo>
                  <a:pt x="6164740" y="2201834"/>
                  <a:pt x="6122973" y="2185404"/>
                  <a:pt x="6105367" y="2209613"/>
                </a:cubicBezTo>
                <a:cubicBezTo>
                  <a:pt x="6055965" y="2277541"/>
                  <a:pt x="6096694" y="2326699"/>
                  <a:pt x="6105367" y="2387413"/>
                </a:cubicBezTo>
                <a:cubicBezTo>
                  <a:pt x="6111384" y="2429530"/>
                  <a:pt x="6113834" y="2472080"/>
                  <a:pt x="6118067" y="2514413"/>
                </a:cubicBezTo>
                <a:lnTo>
                  <a:pt x="6130767" y="2552513"/>
                </a:lnTo>
                <a:lnTo>
                  <a:pt x="6156167" y="2628713"/>
                </a:lnTo>
                <a:cubicBezTo>
                  <a:pt x="6164634" y="2654113"/>
                  <a:pt x="6175073" y="2678938"/>
                  <a:pt x="6181567" y="2704913"/>
                </a:cubicBezTo>
                <a:cubicBezTo>
                  <a:pt x="6190722" y="2741535"/>
                  <a:pt x="6203208" y="2852641"/>
                  <a:pt x="6206967" y="2882713"/>
                </a:cubicBezTo>
                <a:cubicBezTo>
                  <a:pt x="6227810" y="2945242"/>
                  <a:pt x="6217466" y="2907608"/>
                  <a:pt x="6232367" y="2997013"/>
                </a:cubicBezTo>
                <a:cubicBezTo>
                  <a:pt x="6234568" y="3010218"/>
                  <a:pt x="6240834" y="3022413"/>
                  <a:pt x="6245067" y="3035113"/>
                </a:cubicBezTo>
                <a:lnTo>
                  <a:pt x="6283167" y="3149413"/>
                </a:lnTo>
                <a:cubicBezTo>
                  <a:pt x="6292633" y="3177811"/>
                  <a:pt x="6298104" y="3207320"/>
                  <a:pt x="6301648" y="3237200"/>
                </a:cubicBezTo>
                <a:lnTo>
                  <a:pt x="6304284" y="3271489"/>
                </a:lnTo>
                <a:lnTo>
                  <a:pt x="4141961" y="3271489"/>
                </a:lnTo>
                <a:lnTo>
                  <a:pt x="4136867" y="3263713"/>
                </a:lnTo>
                <a:cubicBezTo>
                  <a:pt x="4136867" y="3263713"/>
                  <a:pt x="4084072" y="3251316"/>
                  <a:pt x="4060667" y="3238313"/>
                </a:cubicBezTo>
                <a:cubicBezTo>
                  <a:pt x="4044967" y="3229591"/>
                  <a:pt x="4036365" y="3211711"/>
                  <a:pt x="4022567" y="3200213"/>
                </a:cubicBezTo>
                <a:cubicBezTo>
                  <a:pt x="4010841" y="3190442"/>
                  <a:pt x="3996887" y="3183685"/>
                  <a:pt x="3984467" y="3174813"/>
                </a:cubicBezTo>
                <a:cubicBezTo>
                  <a:pt x="3967243" y="3162510"/>
                  <a:pt x="3950600" y="3149413"/>
                  <a:pt x="3933667" y="3136713"/>
                </a:cubicBezTo>
                <a:cubicBezTo>
                  <a:pt x="3857040" y="3121388"/>
                  <a:pt x="3863341" y="3103535"/>
                  <a:pt x="3882867" y="3162113"/>
                </a:cubicBezTo>
                <a:cubicBezTo>
                  <a:pt x="3891334" y="3187513"/>
                  <a:pt x="3903016" y="3212059"/>
                  <a:pt x="3908267" y="3238313"/>
                </a:cubicBezTo>
                <a:lnTo>
                  <a:pt x="3912683" y="3271489"/>
                </a:lnTo>
                <a:lnTo>
                  <a:pt x="1281663" y="3271489"/>
                </a:lnTo>
                <a:lnTo>
                  <a:pt x="1262144" y="3262433"/>
                </a:lnTo>
                <a:cubicBezTo>
                  <a:pt x="1253190" y="3256242"/>
                  <a:pt x="1245850" y="3248396"/>
                  <a:pt x="1241267" y="3238313"/>
                </a:cubicBezTo>
                <a:cubicBezTo>
                  <a:pt x="1227144" y="3207242"/>
                  <a:pt x="1232800" y="3170580"/>
                  <a:pt x="1228567" y="3136713"/>
                </a:cubicBezTo>
                <a:lnTo>
                  <a:pt x="1241267" y="3073213"/>
                </a:lnTo>
                <a:cubicBezTo>
                  <a:pt x="1246518" y="3046959"/>
                  <a:pt x="1263204" y="3023562"/>
                  <a:pt x="1266667" y="2997013"/>
                </a:cubicBezTo>
                <a:cubicBezTo>
                  <a:pt x="1291953" y="2803150"/>
                  <a:pt x="1299973" y="2842931"/>
                  <a:pt x="1266667" y="2743013"/>
                </a:cubicBezTo>
                <a:cubicBezTo>
                  <a:pt x="1266667" y="2743013"/>
                  <a:pt x="1217152" y="2707038"/>
                  <a:pt x="1190467" y="2692213"/>
                </a:cubicBezTo>
                <a:cubicBezTo>
                  <a:pt x="1178765" y="2685712"/>
                  <a:pt x="1165067" y="2683746"/>
                  <a:pt x="1152367" y="2679513"/>
                </a:cubicBezTo>
                <a:cubicBezTo>
                  <a:pt x="1123407" y="2669860"/>
                  <a:pt x="1101567" y="2645646"/>
                  <a:pt x="1076167" y="2628713"/>
                </a:cubicBezTo>
                <a:cubicBezTo>
                  <a:pt x="1043472" y="2606916"/>
                  <a:pt x="974636" y="2600155"/>
                  <a:pt x="936467" y="2590613"/>
                </a:cubicBezTo>
                <a:cubicBezTo>
                  <a:pt x="872623" y="2574652"/>
                  <a:pt x="922348" y="2583553"/>
                  <a:pt x="860267" y="2552513"/>
                </a:cubicBezTo>
                <a:cubicBezTo>
                  <a:pt x="848293" y="2546526"/>
                  <a:pt x="834141" y="2545800"/>
                  <a:pt x="822167" y="2539813"/>
                </a:cubicBezTo>
                <a:cubicBezTo>
                  <a:pt x="808515" y="2532987"/>
                  <a:pt x="797319" y="2521986"/>
                  <a:pt x="784067" y="2514413"/>
                </a:cubicBezTo>
                <a:cubicBezTo>
                  <a:pt x="767629" y="2505020"/>
                  <a:pt x="750200" y="2497480"/>
                  <a:pt x="733267" y="2489013"/>
                </a:cubicBezTo>
                <a:cubicBezTo>
                  <a:pt x="679876" y="2462317"/>
                  <a:pt x="690000" y="2415180"/>
                  <a:pt x="669767" y="2374713"/>
                </a:cubicBezTo>
                <a:cubicBezTo>
                  <a:pt x="662941" y="2361061"/>
                  <a:pt x="651940" y="2349865"/>
                  <a:pt x="644367" y="2336613"/>
                </a:cubicBezTo>
                <a:cubicBezTo>
                  <a:pt x="634974" y="2320175"/>
                  <a:pt x="626425" y="2303214"/>
                  <a:pt x="618967" y="2285813"/>
                </a:cubicBezTo>
                <a:cubicBezTo>
                  <a:pt x="613694" y="2273508"/>
                  <a:pt x="619202" y="2251162"/>
                  <a:pt x="606267" y="2247713"/>
                </a:cubicBezTo>
                <a:cubicBezTo>
                  <a:pt x="548856" y="2232403"/>
                  <a:pt x="487734" y="2239246"/>
                  <a:pt x="428467" y="2235013"/>
                </a:cubicBezTo>
                <a:cubicBezTo>
                  <a:pt x="428467" y="2235013"/>
                  <a:pt x="382097" y="2279328"/>
                  <a:pt x="352267" y="2285813"/>
                </a:cubicBezTo>
                <a:cubicBezTo>
                  <a:pt x="281821" y="2301127"/>
                  <a:pt x="208334" y="2294280"/>
                  <a:pt x="136367" y="2298513"/>
                </a:cubicBezTo>
                <a:cubicBezTo>
                  <a:pt x="110967" y="2294280"/>
                  <a:pt x="85618" y="2289729"/>
                  <a:pt x="60167" y="2285813"/>
                </a:cubicBezTo>
                <a:cubicBezTo>
                  <a:pt x="45398" y="2283541"/>
                  <a:pt x="28809" y="2281739"/>
                  <a:pt x="11558" y="2279488"/>
                </a:cubicBezTo>
                <a:lnTo>
                  <a:pt x="0" y="2277506"/>
                </a:lnTo>
                <a:lnTo>
                  <a:pt x="0" y="1205230"/>
                </a:lnTo>
                <a:lnTo>
                  <a:pt x="580867" y="1193613"/>
                </a:lnTo>
                <a:cubicBezTo>
                  <a:pt x="1265157" y="1172558"/>
                  <a:pt x="-208731" y="1168213"/>
                  <a:pt x="1355567" y="1168213"/>
                </a:cubicBezTo>
                <a:lnTo>
                  <a:pt x="2003267" y="1180913"/>
                </a:lnTo>
                <a:lnTo>
                  <a:pt x="2041367" y="1168213"/>
                </a:lnTo>
                <a:lnTo>
                  <a:pt x="2079467" y="1155513"/>
                </a:lnTo>
                <a:lnTo>
                  <a:pt x="2193767" y="1117413"/>
                </a:lnTo>
                <a:cubicBezTo>
                  <a:pt x="2222727" y="1107760"/>
                  <a:pt x="2243282" y="1081438"/>
                  <a:pt x="2269967" y="1066613"/>
                </a:cubicBezTo>
                <a:cubicBezTo>
                  <a:pt x="2281669" y="1060112"/>
                  <a:pt x="2295367" y="1058146"/>
                  <a:pt x="2308067" y="1053913"/>
                </a:cubicBezTo>
                <a:cubicBezTo>
                  <a:pt x="2322547" y="1049086"/>
                  <a:pt x="2325000" y="1028513"/>
                  <a:pt x="2333467" y="1015813"/>
                </a:cubicBezTo>
                <a:lnTo>
                  <a:pt x="2384267" y="939613"/>
                </a:lnTo>
                <a:cubicBezTo>
                  <a:pt x="2498488" y="768281"/>
                  <a:pt x="2438466" y="929417"/>
                  <a:pt x="2473167" y="825313"/>
                </a:cubicBezTo>
                <a:cubicBezTo>
                  <a:pt x="2522060" y="776420"/>
                  <a:pt x="2501304" y="802157"/>
                  <a:pt x="2536667" y="749113"/>
                </a:cubicBezTo>
                <a:cubicBezTo>
                  <a:pt x="2551519" y="726836"/>
                  <a:pt x="2551193" y="697379"/>
                  <a:pt x="2562067" y="672913"/>
                </a:cubicBezTo>
                <a:cubicBezTo>
                  <a:pt x="2568266" y="658965"/>
                  <a:pt x="2580641" y="648465"/>
                  <a:pt x="2587467" y="634813"/>
                </a:cubicBezTo>
                <a:cubicBezTo>
                  <a:pt x="2593454" y="622839"/>
                  <a:pt x="2594894" y="609018"/>
                  <a:pt x="2600167" y="596713"/>
                </a:cubicBezTo>
                <a:cubicBezTo>
                  <a:pt x="2607625" y="579312"/>
                  <a:pt x="2616174" y="562351"/>
                  <a:pt x="2625567" y="545913"/>
                </a:cubicBezTo>
                <a:cubicBezTo>
                  <a:pt x="2633140" y="532661"/>
                  <a:pt x="2644141" y="521465"/>
                  <a:pt x="2650967" y="507813"/>
                </a:cubicBezTo>
                <a:cubicBezTo>
                  <a:pt x="2656954" y="495839"/>
                  <a:pt x="2657680" y="481687"/>
                  <a:pt x="2663667" y="469713"/>
                </a:cubicBezTo>
                <a:cubicBezTo>
                  <a:pt x="2712906" y="371236"/>
                  <a:pt x="2669845" y="489278"/>
                  <a:pt x="2701767" y="393513"/>
                </a:cubicBezTo>
                <a:cubicBezTo>
                  <a:pt x="2711420" y="364553"/>
                  <a:pt x="2735634" y="342713"/>
                  <a:pt x="2752567" y="317313"/>
                </a:cubicBezTo>
                <a:cubicBezTo>
                  <a:pt x="2767419" y="295036"/>
                  <a:pt x="2768023" y="265972"/>
                  <a:pt x="2777967" y="241113"/>
                </a:cubicBezTo>
                <a:cubicBezTo>
                  <a:pt x="2784998" y="223535"/>
                  <a:pt x="2795909" y="207714"/>
                  <a:pt x="2803367" y="190313"/>
                </a:cubicBezTo>
                <a:cubicBezTo>
                  <a:pt x="2816417" y="159863"/>
                  <a:pt x="2819560" y="133636"/>
                  <a:pt x="2828767" y="101413"/>
                </a:cubicBezTo>
                <a:cubicBezTo>
                  <a:pt x="2832445" y="88541"/>
                  <a:pt x="2837789" y="76185"/>
                  <a:pt x="2841467" y="63313"/>
                </a:cubicBezTo>
                <a:cubicBezTo>
                  <a:pt x="2846262" y="46530"/>
                  <a:pt x="2849934" y="29446"/>
                  <a:pt x="2854167" y="12513"/>
                </a:cubicBezTo>
                <a:lnTo>
                  <a:pt x="2858338" y="0"/>
                </a:lnTo>
                <a:close/>
              </a:path>
            </a:pathLst>
          </a:custGeom>
        </p:spPr>
      </p:pic>
    </p:spTree>
    <p:extLst>
      <p:ext uri="{BB962C8B-B14F-4D97-AF65-F5344CB8AC3E}">
        <p14:creationId xmlns:p14="http://schemas.microsoft.com/office/powerpoint/2010/main" val="7547927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818712" y="2222287"/>
            <a:ext cx="5185873" cy="597113"/>
          </a:xfrm>
        </p:spPr>
        <p:txBody>
          <a:bodyPr anchor="t">
            <a:noAutofit/>
          </a:bodyPr>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5291" y="2520843"/>
            <a:ext cx="5686397" cy="4066079"/>
          </a:xfrm>
          <a:prstGeom prst="rect">
            <a:avLst/>
          </a:prstGeom>
        </p:spPr>
      </p:pic>
    </p:spTree>
    <p:extLst>
      <p:ext uri="{BB962C8B-B14F-4D97-AF65-F5344CB8AC3E}">
        <p14:creationId xmlns:p14="http://schemas.microsoft.com/office/powerpoint/2010/main" val="7971022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 &amp; 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优点</a:t>
            </a:r>
            <a:endParaRPr lang="en-US" altLang="zh-CN" sz="1500" b="1" dirty="0" smtClean="0"/>
          </a:p>
          <a:p>
            <a:pPr lvl="1">
              <a:buFont typeface="Wingdings" panose="05000000000000000000" pitchFamily="2" charset="2"/>
              <a:buChar char="p"/>
            </a:pPr>
            <a:r>
              <a:rPr lang="zh-CN" altLang="en-US" sz="1500" b="1" dirty="0" smtClean="0"/>
              <a:t>准确性</a:t>
            </a:r>
            <a:endParaRPr lang="en-US" altLang="zh-CN" sz="1500" b="1" dirty="0"/>
          </a:p>
          <a:p>
            <a:pPr lvl="1">
              <a:buFont typeface="Wingdings" panose="05000000000000000000" pitchFamily="2" charset="2"/>
              <a:buChar char="p"/>
            </a:pPr>
            <a:r>
              <a:rPr lang="zh-CN" altLang="en-US" sz="1500" b="1" dirty="0"/>
              <a:t>多样性</a:t>
            </a:r>
            <a:endParaRPr lang="en-US" altLang="zh-CN" sz="1500" b="1" dirty="0"/>
          </a:p>
          <a:p>
            <a:pPr lvl="1">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en-US" altLang="zh-CN" sz="1500" b="1" dirty="0" smtClean="0"/>
          </a:p>
          <a:p>
            <a:pPr>
              <a:buFont typeface="Wingdings" panose="05000000000000000000" pitchFamily="2" charset="2"/>
              <a:buChar char="p"/>
            </a:pPr>
            <a:r>
              <a:rPr lang="zh-CN" altLang="en-US" sz="1500" b="1" dirty="0" smtClean="0"/>
              <a:t>缺点</a:t>
            </a:r>
            <a:endParaRPr lang="en-US" altLang="zh-CN" sz="1500" b="1" dirty="0"/>
          </a:p>
          <a:p>
            <a:pPr lvl="1">
              <a:buFont typeface="Wingdings" panose="05000000000000000000" pitchFamily="2" charset="2"/>
              <a:buChar char="p"/>
            </a:pPr>
            <a:r>
              <a:rPr lang="zh-CN" altLang="en-US" sz="1500" b="1" dirty="0"/>
              <a:t>复杂性</a:t>
            </a:r>
            <a:endParaRPr lang="en-US" altLang="zh-CN" sz="1500" b="1" dirty="0"/>
          </a:p>
          <a:p>
            <a:pPr lvl="1">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smtClean="0">
                <a:latin typeface="Times New Roman" panose="02020603050405020304" pitchFamily="18" charset="0"/>
                <a:cs typeface="Times New Roman" panose="02020603050405020304" pitchFamily="18" charset="0"/>
              </a:rPr>
              <a:t>Strengths</a:t>
            </a:r>
          </a:p>
          <a:p>
            <a:pPr lvl="1">
              <a:buFont typeface="Wingdings" panose="05000000000000000000" pitchFamily="2" charset="2"/>
              <a:buChar char="p"/>
            </a:pPr>
            <a:r>
              <a:rPr lang="en-US" altLang="zh-CN" sz="1500" b="1" dirty="0" smtClean="0">
                <a:latin typeface="Times New Roman" panose="02020603050405020304" pitchFamily="18" charset="0"/>
                <a:cs typeface="Times New Roman" panose="02020603050405020304" pitchFamily="18" charset="0"/>
              </a:rPr>
              <a:t>Accuracy</a:t>
            </a:r>
            <a:endParaRPr lang="en-US" altLang="zh-CN" sz="1500"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p>
          <a:p>
            <a:pPr lvl="1">
              <a:buFont typeface="Wingdings" panose="05000000000000000000" pitchFamily="2" charset="2"/>
              <a:buChar char="p"/>
            </a:pPr>
            <a:endParaRPr lang="en-US" altLang="zh-CN" sz="1500" b="1"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1" dirty="0" smtClean="0">
                <a:latin typeface="Times New Roman" panose="02020603050405020304" pitchFamily="18" charset="0"/>
                <a:cs typeface="Times New Roman" panose="02020603050405020304" pitchFamily="18" charset="0"/>
              </a:rPr>
              <a:t>Weaknesses</a:t>
            </a:r>
            <a:endParaRPr lang="en-US" altLang="zh-CN" sz="1500"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lvl="1">
              <a:buFont typeface="Wingdings" panose="05000000000000000000" pitchFamily="2" charset="2"/>
              <a:buChar char="p"/>
            </a:pPr>
            <a:endParaRPr lang="en-US" altLang="zh-CN" sz="1500" b="1" dirty="0"/>
          </a:p>
        </p:txBody>
      </p:sp>
    </p:spTree>
    <p:extLst>
      <p:ext uri="{BB962C8B-B14F-4D97-AF65-F5344CB8AC3E}">
        <p14:creationId xmlns:p14="http://schemas.microsoft.com/office/powerpoint/2010/main" val="23620671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4294967295"/>
          </p:nvPr>
        </p:nvSpPr>
        <p:spPr>
          <a:xfrm>
            <a:off x="7859713" y="2233613"/>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a:latin typeface="Times New Roman" panose="02020603050405020304" pitchFamily="18" charset="0"/>
                <a:cs typeface="Times New Roman" panose="02020603050405020304" pitchFamily="18" charset="0"/>
              </a:rPr>
              <a:t>Hominization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unnecessary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Tree>
    <p:extLst>
      <p:ext uri="{BB962C8B-B14F-4D97-AF65-F5344CB8AC3E}">
        <p14:creationId xmlns:p14="http://schemas.microsoft.com/office/powerpoint/2010/main" val="3086498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L="0" marR="0" lvl="0" indent="0" algn="l" defTabSz="914400" rtl="0" eaLnBrk="1" fontAlgn="auto" latinLnBrk="0" hangingPunct="1">
              <a:lnSpc>
                <a:spcPct val="100000"/>
              </a:lnSpc>
              <a:spcBef>
                <a:spcPts val="0"/>
              </a:spcBef>
              <a:spcAft>
                <a:spcPts val="0"/>
              </a:spcAft>
              <a:buClrTx/>
              <a:buSzTx/>
              <a:buNone/>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所有乘客的取行李和放行李的标准时间都相同。</a:t>
            </a: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a specific passenger, the time to lay down his luggage and remove it is the same.</a:t>
            </a:r>
          </a:p>
          <a:p>
            <a:pPr marL="0" marR="0" lvl="0" indent="0" algn="l" defTabSz="914400" rtl="0" eaLnBrk="1" fontAlgn="auto" latinLnBrk="0" hangingPunct="1">
              <a:lnSpc>
                <a:spcPct val="100000"/>
              </a:lnSpc>
              <a:spcBef>
                <a:spcPts val="0"/>
              </a:spcBef>
              <a:spcAft>
                <a:spcPts val="0"/>
              </a:spcAft>
              <a:buClrTx/>
              <a:buSzTx/>
              <a:buNone/>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that will satisfy the needs of people and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maximise</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简化计算。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p:txBody>
      </p:sp>
    </p:spTree>
    <p:extLst>
      <p:ext uri="{BB962C8B-B14F-4D97-AF65-F5344CB8AC3E}">
        <p14:creationId xmlns:p14="http://schemas.microsoft.com/office/powerpoint/2010/main" val="2953624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D2A1EF7C-5D2F-46A5-B76F-5AA49AFC3A93}"/>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总假设</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982F987-2FA2-4184-9E1C-EB78DBBD8AEE}"/>
              </a:ext>
            </a:extLst>
          </p:cNvPr>
          <p:cNvSpPr>
            <a:spLocks noGrp="1"/>
          </p:cNvSpPr>
          <p:nvPr>
            <p:ph idx="1"/>
          </p:nvPr>
        </p:nvSpPr>
        <p:spPr/>
        <p:txBody>
          <a:bodyPr anchor="t">
            <a:normAutofit/>
          </a:bodyPr>
          <a:lstStyle/>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latin typeface="Times New Roman" panose="02020603050405020304" pitchFamily="18" charset="0"/>
                <a:cs typeface="Times New Roman" panose="02020603050405020304" pitchFamily="18" charset="0"/>
              </a:rPr>
              <a:t>所有乘客在过道中的最大速度相等。</a:t>
            </a:r>
            <a:endParaRPr lang="en-US" altLang="zh-CN" sz="1500" b="1" dirty="0">
              <a:solidFill>
                <a:srgbClr val="13009C"/>
              </a:solidFill>
              <a:latin typeface="Times New Roman" panose="02020603050405020304" pitchFamily="18" charset="0"/>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cs typeface="Times New Roman" panose="02020603050405020304" pitchFamily="18" charset="0"/>
              </a:rPr>
              <a:t>All passengers walk at the same speed on the aisles.</a:t>
            </a:r>
          </a:p>
          <a:p>
            <a:pPr marL="0" lvl="0" indent="0" defTabSz="914400">
              <a:spcBef>
                <a:spcPts val="0"/>
              </a:spcBef>
              <a:spcAft>
                <a:spcPts val="0"/>
              </a:spcAft>
              <a:buClrTx/>
              <a:buNone/>
              <a:defRPr/>
            </a:pPr>
            <a:endParaRPr lang="en-US" altLang="zh-CN" sz="1500" dirty="0">
              <a:latin typeface="Times New Roman" panose="02020603050405020304" pitchFamily="18" charset="0"/>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latin typeface="Times New Roman" panose="02020603050405020304" pitchFamily="18" charset="0"/>
                <a:cs typeface="Times New Roman" panose="02020603050405020304" pitchFamily="18" charset="0"/>
              </a:rPr>
              <a:t>乘客只会朝着自己座位的方向移动，而不会往回走。</a:t>
            </a:r>
            <a:endParaRPr lang="en-US" altLang="zh-CN" sz="1500" b="1" dirty="0">
              <a:solidFill>
                <a:srgbClr val="13009C"/>
              </a:solidFill>
              <a:latin typeface="Times New Roman" panose="02020603050405020304" pitchFamily="18" charset="0"/>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cs typeface="Times New Roman" panose="02020603050405020304" pitchFamily="18" charset="0"/>
              </a:rPr>
              <a:t>Passengers never go backwards.</a:t>
            </a:r>
            <a:endParaRPr lang="zh-CN" altLang="en-US" sz="1500" dirty="0">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头等舱和商务舱乘客会优先登机。</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First and business class passengers are </a:t>
            </a:r>
            <a:r>
              <a:rPr kumimoji="0" lang="en-US" altLang="zh-CN" sz="1500" b="1" i="0" u="none" strike="noStrike" kern="1200" cap="none" spc="0" normalizeH="0" baseline="0" noProof="0" dirty="0" err="1">
                <a:ln>
                  <a:noFill/>
                </a:ln>
                <a:solidFill>
                  <a:srgbClr val="13009C"/>
                </a:solidFill>
                <a:effectLst/>
                <a:uLnTx/>
                <a:uFillTx/>
                <a:latin typeface="Times New Roman" panose="02020603050405020304" pitchFamily="18" charset="0"/>
                <a:ea typeface="+mj-ea"/>
                <a:cs typeface="Times New Roman" panose="02020603050405020304" pitchFamily="18" charset="0"/>
              </a:rPr>
              <a:t>prioritised</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 with respect to those of the economic class.</a:t>
            </a:r>
          </a:p>
          <a:p>
            <a:pPr marL="0" marR="0" lvl="0" indent="0" algn="l" defTabSz="914400" rtl="0" eaLnBrk="1" fontAlgn="auto" latinLnBrk="0" hangingPunct="1">
              <a:lnSpc>
                <a:spcPct val="100000"/>
              </a:lnSpc>
              <a:spcBef>
                <a:spcPts val="0"/>
              </a:spcBef>
              <a:spcAft>
                <a:spcPts val="0"/>
              </a:spcAft>
              <a:buClrTx/>
              <a:buSzTx/>
              <a:buNone/>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乘客给其他乘客让座时的横移速度等于其在过道中的最大速度。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horizontal velocity of passengers offering seats is equal to the maximum speed in the aisle.</a:t>
            </a:r>
            <a:endParaRPr lang="zh-CN" altLang="en-US"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4183909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5C42097-BE71-4363-8420-D7D8D168FF0E}"/>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500" b="1"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 </a:t>
            </a:r>
          </a:p>
          <a:p>
            <a:pPr marL="0" indent="0" defTabSz="914400">
              <a:spcBef>
                <a:spcPts val="0"/>
              </a:spcBef>
              <a:spcAft>
                <a:spcPts val="0"/>
              </a:spcAft>
              <a:buClrTx/>
              <a:buNone/>
              <a:defRPr/>
            </a:pPr>
            <a:endParaRPr kumimoji="0" lang="en-US" altLang="zh-CN" sz="1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a:t>
            </a:r>
            <a:r>
              <a:rPr lang="zh-CN" altLang="en-US" sz="1500" b="1" dirty="0">
                <a:solidFill>
                  <a:srgbClr val="13009C"/>
                </a:solidFill>
                <a:latin typeface="Times New Roman" panose="02020603050405020304" pitchFamily="18" charset="0"/>
                <a:ea typeface="+mj-ea"/>
                <a:cs typeface="Times New Roman" panose="02020603050405020304" pitchFamily="18" charset="0"/>
              </a:rPr>
              <a:t>每时每刻会以其当时可能达到的最大速度行走</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Passengers always maintain their maximum theoretical speed at that time.</a:t>
            </a:r>
            <a:endParaRPr kumimoji="0" lang="en-US" altLang="zh-CN" sz="1500" b="0"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乘客一般会尽快就座，因此合理的假设是乘客总以可能的最大速度行进。</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usually want to get seated as quickly as possible, so it’s reasonable to assume that passengers always walk as quickly as possible.</a:t>
            </a: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789171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所有乘客在登机前都是排好队的，且不存在迟到情况。 </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the passengers have lined up before boarding, and none of them would be late.</a:t>
                </a: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rPr>
                  <a:t>在一个特定单元格中，乘客速度是一个常量。</a:t>
                </a:r>
                <a:endParaRPr kumimoji="0" lang="en-US" altLang="zh-CN"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宋体" panose="02010600030101010101" pitchFamily="2" charset="-122"/>
                    <a:cs typeface="Times New Roman" panose="02020603050405020304" pitchFamily="18" charset="0"/>
                  </a:rPr>
                  <a:t>In a particular cell, </a:t>
                </a:r>
                <a14:m>
                  <m:oMath xmlns:m="http://schemas.openxmlformats.org/officeDocument/2006/math">
                    <m:r>
                      <a:rPr kumimoji="0" lang="en-US" altLang="zh-CN" sz="1500" b="1" i="1" u="none" strike="noStrike" kern="1200" cap="none" spc="0" normalizeH="0" baseline="0" noProof="0" smtClean="0">
                        <a:ln>
                          <a:noFill/>
                        </a:ln>
                        <a:solidFill>
                          <a:srgbClr val="13009C"/>
                        </a:solidFill>
                        <a:effectLst/>
                        <a:uLnTx/>
                        <a:uFillTx/>
                        <a:latin typeface="Cambria Math" panose="02040503050406030204" pitchFamily="18" charset="0"/>
                        <a:ea typeface="等线" panose="02010600030101010101" pitchFamily="2" charset="-122"/>
                        <a:cs typeface="Times New Roman" panose="02020603050405020304" pitchFamily="18" charset="0"/>
                      </a:rPr>
                      <m:t>𝒗</m:t>
                    </m:r>
                  </m:oMath>
                </a14:m>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宋体" panose="02010600030101010101" pitchFamily="2" charset="-122"/>
                    <a:cs typeface="Times New Roman" panose="02020603050405020304" pitchFamily="18" charset="0"/>
                  </a:rPr>
                  <a:t> is a fixed value.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这条看似违背了之后与时间有关的速度，但其维护了模型的离散</a:t>
                </a:r>
                <a:r>
                  <a:rPr lang="zh-CN" altLang="en-US" sz="1500" dirty="0">
                    <a:ea typeface="宋体" panose="02010600030101010101" pitchFamily="2" charset="-122"/>
                    <a:cs typeface="Times New Roman" panose="02020603050405020304" pitchFamily="18" charset="0"/>
                  </a:rPr>
                  <a:t>性</a:t>
                </a: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a:t>
                </a:r>
                <a:endParaRPr kumimoji="0" lang="en-US" altLang="zh-CN"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assumption is proposed to ensure the discreteness of the model.</a:t>
                </a:r>
                <a:endParaRPr kumimoji="0" lang="en-US" altLang="zh-CN" sz="15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It only appeared in the calculation of total distance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 velocity wouldn’t change much in a particular cell, and the actual average speed is approximately equal to the average we’ve made</a:t>
                </a:r>
              </a:p>
              <a:p>
                <a:pPr>
                  <a:buFont typeface="Wingdings" panose="05000000000000000000" pitchFamily="2" charset="2"/>
                  <a:buChar char="p"/>
                </a:pPr>
                <a:endParaRPr lang="zh-CN" altLang="en-US" sz="1500" dirty="0"/>
              </a:p>
            </p:txBody>
          </p:sp>
        </mc:Choice>
        <mc:Fallback xmlns="">
          <p:sp>
            <p:nvSpPr>
              <p:cNvPr id="4" name="内容占位符 3">
                <a:extLst>
                  <a:ext uri="{FF2B5EF4-FFF2-40B4-BE49-F238E27FC236}">
                    <a16:creationId xmlns:a16="http://schemas.microsoft.com/office/drawing/2014/main" id="{AE54E0F8-66F2-4F94-8954-CCEECD27F28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83"/>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652</TotalTime>
  <Words>4940</Words>
  <Application>Microsoft Office PowerPoint</Application>
  <PresentationFormat>宽屏</PresentationFormat>
  <Paragraphs>645</Paragraphs>
  <Slides>54</Slides>
  <Notes>51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54</vt:i4>
      </vt:variant>
    </vt:vector>
  </HeadingPairs>
  <TitlesOfParts>
    <vt:vector size="62" baseType="lpstr">
      <vt:lpstr>宋体</vt:lpstr>
      <vt:lpstr>Cambria Math</vt:lpstr>
      <vt:lpstr>Wingdings</vt:lpstr>
      <vt:lpstr>Wingdings 2</vt:lpstr>
      <vt:lpstr>Times New Roman</vt:lpstr>
      <vt:lpstr>等线</vt:lpstr>
      <vt:lpstr>引用</vt:lpstr>
      <vt:lpstr>AxMath</vt:lpstr>
      <vt:lpstr>登机与离机策略的最优化讨论 The Optimal Boarding &amp; Disembarking Method</vt:lpstr>
      <vt:lpstr>背景 Background</vt:lpstr>
      <vt:lpstr>背景 Background</vt:lpstr>
      <vt:lpstr>任务分割 Our Work</vt:lpstr>
      <vt:lpstr>模型结构 Model Structure</vt:lpstr>
      <vt:lpstr>总假设 General Assumptions</vt:lpstr>
      <vt:lpstr> 总假设 General Assumptions</vt:lpstr>
      <vt:lpstr>时间计算 - 假设 Assumptions for Time Calculating</vt:lpstr>
      <vt:lpstr>时间计算 - 假设 Assumptions for Time Calculating</vt:lpstr>
      <vt:lpstr>假设的解释 Justification for the Assumption</vt:lpstr>
      <vt:lpstr>定义 Definitions</vt:lpstr>
      <vt:lpstr>变量表 Notations</vt:lpstr>
      <vt:lpstr>变量表 Notations</vt:lpstr>
      <vt:lpstr>变量表 Notations</vt:lpstr>
      <vt:lpstr>模型总览 Overview of Our Model</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离机与登机的等效性证明 Proof of Equality Between Boarding and Disembarking</vt:lpstr>
      <vt:lpstr>满意度指数 Satisfaction Index</vt:lpstr>
      <vt:lpstr>满意度指数 Satisfaction Index</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优缺点 Strengths &amp;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131</cp:revision>
  <dcterms:created xsi:type="dcterms:W3CDTF">2022-04-09T13:58:34Z</dcterms:created>
  <dcterms:modified xsi:type="dcterms:W3CDTF">2022-04-16T02:12:59Z</dcterms:modified>
</cp:coreProperties>
</file>